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60" r:id="rId4"/>
  </p:sldMasterIdLst>
  <p:notesMasterIdLst>
    <p:notesMasterId r:id="rId53"/>
  </p:notesMasterIdLst>
  <p:handoutMasterIdLst>
    <p:handoutMasterId r:id="rId54"/>
  </p:handoutMasterIdLst>
  <p:sldIdLst>
    <p:sldId id="278" r:id="rId5"/>
    <p:sldId id="279" r:id="rId6"/>
    <p:sldId id="280" r:id="rId7"/>
    <p:sldId id="295" r:id="rId8"/>
    <p:sldId id="281" r:id="rId9"/>
    <p:sldId id="282" r:id="rId10"/>
    <p:sldId id="293" r:id="rId11"/>
    <p:sldId id="294" r:id="rId12"/>
    <p:sldId id="296" r:id="rId13"/>
    <p:sldId id="297" r:id="rId14"/>
    <p:sldId id="300" r:id="rId15"/>
    <p:sldId id="299" r:id="rId16"/>
    <p:sldId id="328" r:id="rId17"/>
    <p:sldId id="298" r:id="rId18"/>
    <p:sldId id="285" r:id="rId19"/>
    <p:sldId id="289" r:id="rId20"/>
    <p:sldId id="290" r:id="rId21"/>
    <p:sldId id="286" r:id="rId22"/>
    <p:sldId id="287" r:id="rId23"/>
    <p:sldId id="288" r:id="rId24"/>
    <p:sldId id="315" r:id="rId25"/>
    <p:sldId id="316" r:id="rId26"/>
    <p:sldId id="283" r:id="rId27"/>
    <p:sldId id="284" r:id="rId28"/>
    <p:sldId id="312" r:id="rId29"/>
    <p:sldId id="314" r:id="rId30"/>
    <p:sldId id="301" r:id="rId31"/>
    <p:sldId id="302" r:id="rId32"/>
    <p:sldId id="303" r:id="rId33"/>
    <p:sldId id="304" r:id="rId34"/>
    <p:sldId id="305" r:id="rId35"/>
    <p:sldId id="306" r:id="rId36"/>
    <p:sldId id="307" r:id="rId37"/>
    <p:sldId id="308" r:id="rId38"/>
    <p:sldId id="309" r:id="rId39"/>
    <p:sldId id="310" r:id="rId40"/>
    <p:sldId id="317" r:id="rId41"/>
    <p:sldId id="318" r:id="rId42"/>
    <p:sldId id="319" r:id="rId43"/>
    <p:sldId id="320" r:id="rId44"/>
    <p:sldId id="326" r:id="rId45"/>
    <p:sldId id="327" r:id="rId46"/>
    <p:sldId id="321" r:id="rId47"/>
    <p:sldId id="322" r:id="rId48"/>
    <p:sldId id="311" r:id="rId49"/>
    <p:sldId id="323" r:id="rId50"/>
    <p:sldId id="324" r:id="rId51"/>
    <p:sldId id="325" r:id="rId52"/>
  </p:sldIdLst>
  <p:sldSz cx="12192000" cy="6858000"/>
  <p:notesSz cx="9872663" cy="6797675"/>
  <p:embeddedFontLst>
    <p:embeddedFont>
      <p:font typeface="Goudy Old Style" panose="02020502050305020303" pitchFamily="18" charset="0"/>
      <p:regular r:id="rId55"/>
      <p:bold r:id="rId56"/>
      <p:italic r:id="rId57"/>
    </p:embeddedFont>
    <p:embeddedFont>
      <p:font typeface="Wingdings 2" panose="05020102010507070707" pitchFamily="18" charset="2"/>
      <p:regular r:id="rId58"/>
    </p:embeddedFont>
  </p:embeddedFontLst>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19" autoAdjust="0"/>
  </p:normalViewPr>
  <p:slideViewPr>
    <p:cSldViewPr snapToGrid="0">
      <p:cViewPr varScale="1">
        <p:scale>
          <a:sx n="140" d="100"/>
          <a:sy n="140" d="100"/>
        </p:scale>
        <p:origin x="104" y="532"/>
      </p:cViewPr>
      <p:guideLst/>
    </p:cSldViewPr>
  </p:slideViewPr>
  <p:notesTextViewPr>
    <p:cViewPr>
      <p:scale>
        <a:sx n="1" d="1"/>
        <a:sy n="1" d="1"/>
      </p:scale>
      <p:origin x="0" y="0"/>
    </p:cViewPr>
  </p:notesTextViewPr>
  <p:sorterViewPr>
    <p:cViewPr>
      <p:scale>
        <a:sx n="100" d="100"/>
        <a:sy n="100" d="100"/>
      </p:scale>
      <p:origin x="0" y="-8334"/>
    </p:cViewPr>
  </p:sorterViewPr>
  <p:notesViewPr>
    <p:cSldViewPr snapToGrid="0">
      <p:cViewPr varScale="1">
        <p:scale>
          <a:sx n="88" d="100"/>
          <a:sy n="88" d="100"/>
        </p:scale>
        <p:origin x="2934"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1.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handoutMaster" Target="handoutMasters/handoutMaster1.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3.fntdata"/><Relationship Id="rId61"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2.fntdata"/><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278154" cy="341064"/>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sz="quarter" idx="1"/>
          </p:nvPr>
        </p:nvSpPr>
        <p:spPr>
          <a:xfrm>
            <a:off x="5592224" y="1"/>
            <a:ext cx="4278154" cy="341064"/>
          </a:xfrm>
          <a:prstGeom prst="rect">
            <a:avLst/>
          </a:prstGeom>
        </p:spPr>
        <p:txBody>
          <a:bodyPr vert="horz" lIns="91440" tIns="45720" rIns="91440" bIns="45720" rtlCol="0"/>
          <a:lstStyle>
            <a:lvl1pPr algn="r">
              <a:defRPr sz="1200"/>
            </a:lvl1pPr>
          </a:lstStyle>
          <a:p>
            <a:fld id="{D2761137-B2F4-44A2-AEA9-B8D72975A05F}" type="datetime1">
              <a:rPr lang="de-DE" smtClean="0"/>
              <a:t>05.03.2024</a:t>
            </a:fld>
            <a:endParaRPr lang="de-DE" dirty="0"/>
          </a:p>
        </p:txBody>
      </p:sp>
      <p:sp>
        <p:nvSpPr>
          <p:cNvPr id="4" name="Fußzeilenplatzhalter 3"/>
          <p:cNvSpPr>
            <a:spLocks noGrp="1"/>
          </p:cNvSpPr>
          <p:nvPr>
            <p:ph type="ftr" sz="quarter" idx="2"/>
          </p:nvPr>
        </p:nvSpPr>
        <p:spPr>
          <a:xfrm>
            <a:off x="0" y="6456612"/>
            <a:ext cx="4278154" cy="341063"/>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p:cNvSpPr>
            <a:spLocks noGrp="1"/>
          </p:cNvSpPr>
          <p:nvPr>
            <p:ph type="sldNum" sz="quarter" idx="3"/>
          </p:nvPr>
        </p:nvSpPr>
        <p:spPr>
          <a:xfrm>
            <a:off x="5592224" y="6456612"/>
            <a:ext cx="4278154" cy="341063"/>
          </a:xfrm>
          <a:prstGeom prst="rect">
            <a:avLst/>
          </a:prstGeom>
        </p:spPr>
        <p:txBody>
          <a:bodyPr vert="horz" lIns="91440" tIns="45720" rIns="91440" bIns="45720" rtlCol="0" anchor="b"/>
          <a:lstStyle>
            <a:lvl1pPr algn="r">
              <a:defRPr sz="1200"/>
            </a:lvl1pPr>
          </a:lstStyle>
          <a:p>
            <a:fld id="{6E2E3065-8A24-47C9-A843-0DFEC08A77C7}" type="slidenum">
              <a:rPr lang="de-DE" smtClean="0"/>
              <a:t>‹Nr.›</a:t>
            </a:fld>
            <a:endParaRPr lang="de-DE" dirty="0"/>
          </a:p>
        </p:txBody>
      </p:sp>
    </p:spTree>
    <p:extLst>
      <p:ext uri="{BB962C8B-B14F-4D97-AF65-F5344CB8AC3E}">
        <p14:creationId xmlns:p14="http://schemas.microsoft.com/office/powerpoint/2010/main" val="19538765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4278154" cy="341064"/>
          </a:xfrm>
          <a:prstGeom prst="rect">
            <a:avLst/>
          </a:prstGeom>
        </p:spPr>
        <p:txBody>
          <a:bodyPr vert="horz" lIns="91440" tIns="45720" rIns="91440" bIns="45720" rtlCol="0"/>
          <a:lstStyle>
            <a:lvl1pPr algn="l">
              <a:defRPr sz="1200"/>
            </a:lvl1pPr>
          </a:lstStyle>
          <a:p>
            <a:pPr rtl="0"/>
            <a:endParaRPr lang="de-DE" noProof="0" dirty="0"/>
          </a:p>
        </p:txBody>
      </p:sp>
      <p:sp>
        <p:nvSpPr>
          <p:cNvPr id="3" name="Datumsplatzhalter 2"/>
          <p:cNvSpPr>
            <a:spLocks noGrp="1"/>
          </p:cNvSpPr>
          <p:nvPr>
            <p:ph type="dt" idx="1"/>
          </p:nvPr>
        </p:nvSpPr>
        <p:spPr>
          <a:xfrm>
            <a:off x="5592224" y="1"/>
            <a:ext cx="4278154" cy="341064"/>
          </a:xfrm>
          <a:prstGeom prst="rect">
            <a:avLst/>
          </a:prstGeom>
        </p:spPr>
        <p:txBody>
          <a:bodyPr vert="horz" lIns="91440" tIns="45720" rIns="91440" bIns="45720" rtlCol="0"/>
          <a:lstStyle>
            <a:lvl1pPr algn="r">
              <a:defRPr sz="1200"/>
            </a:lvl1pPr>
          </a:lstStyle>
          <a:p>
            <a:pPr rtl="0"/>
            <a:fld id="{E546253B-BE88-45C5-9ABC-A8414C168BD1}" type="datetime1">
              <a:rPr lang="de-DE" noProof="0" smtClean="0"/>
              <a:t>05.03.2024</a:t>
            </a:fld>
            <a:endParaRPr lang="de-DE" noProof="0" dirty="0"/>
          </a:p>
        </p:txBody>
      </p:sp>
      <p:sp>
        <p:nvSpPr>
          <p:cNvPr id="4" name="Folienbildplatzhalter 3"/>
          <p:cNvSpPr>
            <a:spLocks noGrp="1" noRot="1" noChangeAspect="1"/>
          </p:cNvSpPr>
          <p:nvPr>
            <p:ph type="sldImg" idx="2"/>
          </p:nvPr>
        </p:nvSpPr>
        <p:spPr>
          <a:xfrm>
            <a:off x="2897188" y="849313"/>
            <a:ext cx="4078287" cy="2293937"/>
          </a:xfrm>
          <a:prstGeom prst="rect">
            <a:avLst/>
          </a:prstGeom>
          <a:noFill/>
          <a:ln w="12700">
            <a:solidFill>
              <a:prstClr val="black"/>
            </a:solidFill>
          </a:ln>
        </p:spPr>
        <p:txBody>
          <a:bodyPr vert="horz" lIns="91440" tIns="45720" rIns="91440" bIns="45720" rtlCol="0" anchor="ctr"/>
          <a:lstStyle/>
          <a:p>
            <a:pPr rtl="0"/>
            <a:endParaRPr lang="de-DE" noProof="0" dirty="0"/>
          </a:p>
        </p:txBody>
      </p:sp>
      <p:sp>
        <p:nvSpPr>
          <p:cNvPr id="5" name="Notizenplatzhalter 4"/>
          <p:cNvSpPr>
            <a:spLocks noGrp="1"/>
          </p:cNvSpPr>
          <p:nvPr>
            <p:ph type="body" sz="quarter" idx="3"/>
          </p:nvPr>
        </p:nvSpPr>
        <p:spPr>
          <a:xfrm>
            <a:off x="987267" y="3271381"/>
            <a:ext cx="7898130" cy="2676585"/>
          </a:xfrm>
          <a:prstGeom prst="rect">
            <a:avLst/>
          </a:prstGeom>
        </p:spPr>
        <p:txBody>
          <a:bodyPr vert="horz" lIns="91440" tIns="45720" rIns="91440" bIns="45720" rtlCol="0"/>
          <a:lstStyle/>
          <a:p>
            <a:pPr lvl="0" rtl="0"/>
            <a:r>
              <a:rPr lang="de-DE" noProof="0" dirty="0"/>
              <a:t>Textmasterformate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6" name="Fußzeilenplatzhalter 5"/>
          <p:cNvSpPr>
            <a:spLocks noGrp="1"/>
          </p:cNvSpPr>
          <p:nvPr>
            <p:ph type="ftr" sz="quarter" idx="4"/>
          </p:nvPr>
        </p:nvSpPr>
        <p:spPr>
          <a:xfrm>
            <a:off x="0" y="6456612"/>
            <a:ext cx="4278154" cy="341063"/>
          </a:xfrm>
          <a:prstGeom prst="rect">
            <a:avLst/>
          </a:prstGeom>
        </p:spPr>
        <p:txBody>
          <a:bodyPr vert="horz" lIns="91440" tIns="45720" rIns="91440" bIns="45720" rtlCol="0" anchor="b"/>
          <a:lstStyle>
            <a:lvl1pPr algn="l">
              <a:defRPr sz="1200"/>
            </a:lvl1pPr>
          </a:lstStyle>
          <a:p>
            <a:pPr rtl="0"/>
            <a:endParaRPr lang="de-DE" noProof="0" dirty="0"/>
          </a:p>
        </p:txBody>
      </p:sp>
      <p:sp>
        <p:nvSpPr>
          <p:cNvPr id="7" name="Foliennummernplatzhalter 6"/>
          <p:cNvSpPr>
            <a:spLocks noGrp="1"/>
          </p:cNvSpPr>
          <p:nvPr>
            <p:ph type="sldNum" sz="quarter" idx="5"/>
          </p:nvPr>
        </p:nvSpPr>
        <p:spPr>
          <a:xfrm>
            <a:off x="5592224" y="6456612"/>
            <a:ext cx="4278154" cy="341063"/>
          </a:xfrm>
          <a:prstGeom prst="rect">
            <a:avLst/>
          </a:prstGeom>
        </p:spPr>
        <p:txBody>
          <a:bodyPr vert="horz" lIns="91440" tIns="45720" rIns="91440" bIns="45720" rtlCol="0" anchor="b"/>
          <a:lstStyle>
            <a:lvl1pPr algn="r">
              <a:defRPr sz="1200"/>
            </a:lvl1pPr>
          </a:lstStyle>
          <a:p>
            <a:pPr rtl="0"/>
            <a:fld id="{2E6DE88F-1F85-4A27-9D34-D74A50E7B0DA}" type="slidenum">
              <a:rPr lang="de-DE" noProof="0" smtClean="0"/>
              <a:t>‹Nr.›</a:t>
            </a:fld>
            <a:endParaRPr lang="de-DE" noProof="0" dirty="0"/>
          </a:p>
        </p:txBody>
      </p:sp>
    </p:spTree>
    <p:extLst>
      <p:ext uri="{BB962C8B-B14F-4D97-AF65-F5344CB8AC3E}">
        <p14:creationId xmlns:p14="http://schemas.microsoft.com/office/powerpoint/2010/main" val="37300918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rtl="0"/>
            <a:fld id="{2E6DE88F-1F85-4A27-9D34-D74A50E7B0DA}" type="slidenum">
              <a:rPr lang="de-DE" smtClean="0"/>
              <a:t>1</a:t>
            </a:fld>
            <a:endParaRPr lang="de-DE" dirty="0"/>
          </a:p>
        </p:txBody>
      </p:sp>
    </p:spTree>
    <p:extLst>
      <p:ext uri="{BB962C8B-B14F-4D97-AF65-F5344CB8AC3E}">
        <p14:creationId xmlns:p14="http://schemas.microsoft.com/office/powerpoint/2010/main" val="3874568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dirty="0"/>
          </a:p>
        </p:txBody>
      </p:sp>
      <p:sp>
        <p:nvSpPr>
          <p:cNvPr id="4" name="Foliennummernplatzhalter 3"/>
          <p:cNvSpPr>
            <a:spLocks noGrp="1"/>
          </p:cNvSpPr>
          <p:nvPr>
            <p:ph type="sldNum" sz="quarter" idx="5"/>
          </p:nvPr>
        </p:nvSpPr>
        <p:spPr/>
        <p:txBody>
          <a:bodyPr rtlCol="0"/>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de-DE" sz="1200" b="0" i="0" u="none" strike="noStrike" kern="1200" cap="none" spc="0" normalizeH="0" baseline="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200" b="0" i="0" u="none" strike="noStrike" kern="1200" cap="none" spc="0" normalizeH="0" baseline="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7847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de-DE" noProof="0"/>
              <a:t>Mastertitelformat bearbeiten</a:t>
            </a:r>
            <a:endParaRPr lang="de-DE" noProof="0" dirty="0"/>
          </a:p>
        </p:txBody>
      </p:sp>
      <p:sp>
        <p:nvSpPr>
          <p:cNvPr id="3" name="Untertitel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de-DE" noProof="0"/>
              <a:t>Master-Untertitelformat bearbeiten</a:t>
            </a:r>
            <a:endParaRPr lang="de-DE" noProof="0" dirty="0"/>
          </a:p>
        </p:txBody>
      </p:sp>
      <p:sp>
        <p:nvSpPr>
          <p:cNvPr id="4" name="Datumsplatzhalter 3"/>
          <p:cNvSpPr>
            <a:spLocks noGrp="1"/>
          </p:cNvSpPr>
          <p:nvPr>
            <p:ph type="dt" sz="half" idx="10"/>
          </p:nvPr>
        </p:nvSpPr>
        <p:spPr/>
        <p:txBody>
          <a:bodyPr rtlCol="0"/>
          <a:lstStyle/>
          <a:p>
            <a:pPr rtl="0"/>
            <a:fld id="{E758FE69-3F99-4550-AA00-A7FF61BF76EA}" type="datetime1">
              <a:rPr lang="de-DE" noProof="0" smtClean="0"/>
              <a:t>05.03.2024</a:t>
            </a:fld>
            <a:endParaRPr lang="de-DE" noProof="0" dirty="0"/>
          </a:p>
        </p:txBody>
      </p:sp>
      <p:sp>
        <p:nvSpPr>
          <p:cNvPr id="5" name="Fußzeilenplatzhalter 4"/>
          <p:cNvSpPr>
            <a:spLocks noGrp="1"/>
          </p:cNvSpPr>
          <p:nvPr>
            <p:ph type="ftr" sz="quarter" idx="11"/>
          </p:nvPr>
        </p:nvSpPr>
        <p:spPr/>
        <p:txBody>
          <a:bodyPr rtlCol="0"/>
          <a:lstStyle/>
          <a:p>
            <a:pPr rtl="0"/>
            <a:endParaRPr lang="de-DE" noProof="0" dirty="0"/>
          </a:p>
        </p:txBody>
      </p:sp>
      <p:sp>
        <p:nvSpPr>
          <p:cNvPr id="6" name="Foliennummernplatzhalter 5"/>
          <p:cNvSpPr>
            <a:spLocks noGrp="1"/>
          </p:cNvSpPr>
          <p:nvPr>
            <p:ph type="sldNum" sz="quarter" idx="12"/>
          </p:nvPr>
        </p:nvSpPr>
        <p:spPr/>
        <p:txBody>
          <a:bodyPr rtlCol="0"/>
          <a:lstStyle/>
          <a:p>
            <a:pPr rtl="0"/>
            <a:fld id="{3A98EE3D-8CD1-4C3F-BD1C-C98C9596463C}" type="slidenum">
              <a:rPr lang="de-DE" noProof="0" smtClean="0"/>
              <a:pPr/>
              <a:t>‹Nr.›</a:t>
            </a:fld>
            <a:endParaRPr lang="de-DE" noProof="0" dirty="0"/>
          </a:p>
        </p:txBody>
      </p:sp>
    </p:spTree>
    <p:extLst>
      <p:ext uri="{BB962C8B-B14F-4D97-AF65-F5344CB8AC3E}">
        <p14:creationId xmlns:p14="http://schemas.microsoft.com/office/powerpoint/2010/main" val="2150746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Inhaltsplatzhalter 2"/>
          <p:cNvSpPr>
            <a:spLocks noGrp="1"/>
          </p:cNvSpPr>
          <p:nvPr>
            <p:ph idx="1"/>
          </p:nvPr>
        </p:nvSpPr>
        <p:spPr/>
        <p:txBody>
          <a:bodyPr rtlCol="0"/>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Datumsplatzhalter 3"/>
          <p:cNvSpPr>
            <a:spLocks noGrp="1"/>
          </p:cNvSpPr>
          <p:nvPr>
            <p:ph type="dt" sz="half" idx="10"/>
          </p:nvPr>
        </p:nvSpPr>
        <p:spPr/>
        <p:txBody>
          <a:bodyPr rtlCol="0"/>
          <a:lstStyle/>
          <a:p>
            <a:pPr rtl="0"/>
            <a:fld id="{9468F14C-D4F1-40B6-B1AD-A03EDAA6725D}" type="datetime1">
              <a:rPr lang="de-DE" noProof="0" smtClean="0"/>
              <a:t>05.03.2024</a:t>
            </a:fld>
            <a:endParaRPr lang="de-DE" noProof="0" dirty="0"/>
          </a:p>
        </p:txBody>
      </p:sp>
      <p:sp>
        <p:nvSpPr>
          <p:cNvPr id="5" name="Fußzeilenplatzhalter 4"/>
          <p:cNvSpPr>
            <a:spLocks noGrp="1"/>
          </p:cNvSpPr>
          <p:nvPr>
            <p:ph type="ftr" sz="quarter" idx="11"/>
          </p:nvPr>
        </p:nvSpPr>
        <p:spPr/>
        <p:txBody>
          <a:bodyPr rtlCol="0"/>
          <a:lstStyle/>
          <a:p>
            <a:pPr rtl="0"/>
            <a:endParaRPr lang="de-DE" noProof="0" dirty="0"/>
          </a:p>
        </p:txBody>
      </p:sp>
      <p:sp>
        <p:nvSpPr>
          <p:cNvPr id="6" name="Foliennummernplatzhalter 5"/>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3154865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295401" y="1761067"/>
            <a:ext cx="9590550" cy="1828813"/>
          </a:xfrm>
        </p:spPr>
        <p:txBody>
          <a:bodyPr rtlCol="0" anchor="b"/>
          <a:lstStyle>
            <a:lvl1pPr algn="ctr">
              <a:defRPr sz="4000" b="0" cap="none"/>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de-DE" noProof="0"/>
              <a:t>Mastertextformat bearbeiten</a:t>
            </a:r>
          </a:p>
        </p:txBody>
      </p:sp>
      <p:sp>
        <p:nvSpPr>
          <p:cNvPr id="4" name="Datumsplatzhalter 3"/>
          <p:cNvSpPr>
            <a:spLocks noGrp="1"/>
          </p:cNvSpPr>
          <p:nvPr>
            <p:ph type="dt" sz="half" idx="10"/>
          </p:nvPr>
        </p:nvSpPr>
        <p:spPr/>
        <p:txBody>
          <a:bodyPr rtlCol="0"/>
          <a:lstStyle/>
          <a:p>
            <a:pPr rtl="0"/>
            <a:fld id="{AEC8E1CE-31A4-4DC1-9A14-A1FDAD407674}" type="datetime1">
              <a:rPr lang="de-DE" noProof="0" smtClean="0"/>
              <a:t>05.03.2024</a:t>
            </a:fld>
            <a:endParaRPr lang="de-DE" noProof="0" dirty="0"/>
          </a:p>
        </p:txBody>
      </p:sp>
      <p:sp>
        <p:nvSpPr>
          <p:cNvPr id="5" name="Fußzeilenplatzhalter 4"/>
          <p:cNvSpPr>
            <a:spLocks noGrp="1"/>
          </p:cNvSpPr>
          <p:nvPr>
            <p:ph type="ftr" sz="quarter" idx="11"/>
          </p:nvPr>
        </p:nvSpPr>
        <p:spPr/>
        <p:txBody>
          <a:bodyPr rtlCol="0"/>
          <a:lstStyle/>
          <a:p>
            <a:pPr rtl="0"/>
            <a:endParaRPr lang="de-DE" noProof="0" dirty="0"/>
          </a:p>
        </p:txBody>
      </p:sp>
      <p:sp>
        <p:nvSpPr>
          <p:cNvPr id="6" name="Foliennummernplatzhalter 5"/>
          <p:cNvSpPr>
            <a:spLocks noGrp="1"/>
          </p:cNvSpPr>
          <p:nvPr>
            <p:ph type="sldNum" sz="quarter" idx="12"/>
          </p:nvPr>
        </p:nvSpPr>
        <p:spPr/>
        <p:txBody>
          <a:bodyPr rtlCol="0"/>
          <a:lstStyle/>
          <a:p>
            <a:pPr rtl="0"/>
            <a:fld id="{3A98EE3D-8CD1-4C3F-BD1C-C98C9596463C}" type="slidenum">
              <a:rPr lang="de-DE" noProof="0" smtClean="0"/>
              <a:pPr/>
              <a:t>‹Nr.›</a:t>
            </a:fld>
            <a:endParaRPr lang="de-DE" noProof="0" dirty="0"/>
          </a:p>
        </p:txBody>
      </p:sp>
    </p:spTree>
    <p:extLst>
      <p:ext uri="{BB962C8B-B14F-4D97-AF65-F5344CB8AC3E}">
        <p14:creationId xmlns:p14="http://schemas.microsoft.com/office/powerpoint/2010/main" val="84640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913795" y="609600"/>
            <a:ext cx="10353762" cy="1261872"/>
          </a:xfrm>
        </p:spPr>
        <p:txBody>
          <a:bodyPr rtlCol="0"/>
          <a:lstStyle/>
          <a:p>
            <a:pPr rtl="0"/>
            <a:r>
              <a:rPr lang="de-DE" noProof="0"/>
              <a:t>Mastertitelformat bearbeiten</a:t>
            </a:r>
            <a:endParaRPr lang="de-DE" noProof="0" dirty="0"/>
          </a:p>
        </p:txBody>
      </p:sp>
      <p:sp>
        <p:nvSpPr>
          <p:cNvPr id="3" name="Inhaltsplatzhalter 2"/>
          <p:cNvSpPr>
            <a:spLocks noGrp="1"/>
          </p:cNvSpPr>
          <p:nvPr>
            <p:ph sz="half" idx="1"/>
          </p:nvPr>
        </p:nvSpPr>
        <p:spPr>
          <a:xfrm>
            <a:off x="913795" y="2076450"/>
            <a:ext cx="4856841" cy="3622671"/>
          </a:xfrm>
        </p:spPr>
        <p:txBody>
          <a:bodyPr rtlCol="0" anchor="t">
            <a:normAutofit/>
          </a:body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Inhaltsplatzhalter 3"/>
          <p:cNvSpPr>
            <a:spLocks noGrp="1"/>
          </p:cNvSpPr>
          <p:nvPr>
            <p:ph sz="half" idx="2"/>
          </p:nvPr>
        </p:nvSpPr>
        <p:spPr>
          <a:xfrm>
            <a:off x="6410716" y="2076451"/>
            <a:ext cx="4856841" cy="3622672"/>
          </a:xfrm>
        </p:spPr>
        <p:txBody>
          <a:bodyPr rtlCol="0" anchor="t">
            <a:normAutofit/>
          </a:body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Datumsplatzhalter 4"/>
          <p:cNvSpPr>
            <a:spLocks noGrp="1"/>
          </p:cNvSpPr>
          <p:nvPr>
            <p:ph type="dt" sz="half" idx="10"/>
          </p:nvPr>
        </p:nvSpPr>
        <p:spPr/>
        <p:txBody>
          <a:bodyPr rtlCol="0"/>
          <a:lstStyle/>
          <a:p>
            <a:pPr rtl="0"/>
            <a:fld id="{8FE3744A-5A44-4BFF-92AA-16DA5E94BB83}"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3988205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pic>
        <p:nvPicPr>
          <p:cNvPr id="20" name="Bild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Bild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Titel 1"/>
          <p:cNvSpPr>
            <a:spLocks noGrp="1"/>
          </p:cNvSpPr>
          <p:nvPr>
            <p:ph type="title"/>
          </p:nvPr>
        </p:nvSpPr>
        <p:spPr>
          <a:xfrm>
            <a:off x="913795" y="609600"/>
            <a:ext cx="10353762" cy="970450"/>
          </a:xfrm>
        </p:spPr>
        <p:txBody>
          <a:bodyPr rtlCol="0"/>
          <a:lstStyle>
            <a:lvl1pPr>
              <a:defRPr/>
            </a:lvl1pPr>
          </a:lstStyle>
          <a:p>
            <a:pPr rtl="0"/>
            <a:r>
              <a:rPr lang="de-DE" noProof="0"/>
              <a:t>Mastertitelformat bearbeiten</a:t>
            </a:r>
            <a:endParaRPr lang="de-DE" noProof="0" dirty="0"/>
          </a:p>
        </p:txBody>
      </p:sp>
      <p:sp>
        <p:nvSpPr>
          <p:cNvPr id="3" name="Textplatzhalter 2"/>
          <p:cNvSpPr>
            <a:spLocks noGrp="1"/>
          </p:cNvSpPr>
          <p:nvPr>
            <p:ph type="body" idx="1"/>
          </p:nvPr>
        </p:nvSpPr>
        <p:spPr>
          <a:xfrm>
            <a:off x="1046013" y="1855153"/>
            <a:ext cx="4764764" cy="692494"/>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4" name="Inhaltsplatzhalter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5" name="Textplatzhalter 4"/>
          <p:cNvSpPr>
            <a:spLocks noGrp="1"/>
          </p:cNvSpPr>
          <p:nvPr>
            <p:ph type="body" sz="quarter" idx="3"/>
          </p:nvPr>
        </p:nvSpPr>
        <p:spPr>
          <a:xfrm>
            <a:off x="6363166" y="1855152"/>
            <a:ext cx="4779582" cy="692495"/>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6" name="Inhaltsplatzhalter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7" name="Datumsplatzhalter 6"/>
          <p:cNvSpPr>
            <a:spLocks noGrp="1"/>
          </p:cNvSpPr>
          <p:nvPr>
            <p:ph type="dt" sz="half" idx="10"/>
          </p:nvPr>
        </p:nvSpPr>
        <p:spPr/>
        <p:txBody>
          <a:bodyPr rtlCol="0"/>
          <a:lstStyle/>
          <a:p>
            <a:pPr rtl="0"/>
            <a:fld id="{6DEDD9AE-23AE-4EB7-B3DB-242A1D8478FB}" type="datetime1">
              <a:rPr lang="de-DE" noProof="0" smtClean="0"/>
              <a:t>05.03.2024</a:t>
            </a:fld>
            <a:endParaRPr lang="de-DE" noProof="0" dirty="0"/>
          </a:p>
        </p:txBody>
      </p:sp>
      <p:sp>
        <p:nvSpPr>
          <p:cNvPr id="8" name="Fußzeilenplatzhalter 7"/>
          <p:cNvSpPr>
            <a:spLocks noGrp="1"/>
          </p:cNvSpPr>
          <p:nvPr>
            <p:ph type="ftr" sz="quarter" idx="11"/>
          </p:nvPr>
        </p:nvSpPr>
        <p:spPr/>
        <p:txBody>
          <a:bodyPr rtlCol="0"/>
          <a:lstStyle/>
          <a:p>
            <a:pPr rtl="0"/>
            <a:endParaRPr lang="de-DE" noProof="0" dirty="0"/>
          </a:p>
        </p:txBody>
      </p:sp>
      <p:sp>
        <p:nvSpPr>
          <p:cNvPr id="9" name="Foliennummernplatzhalter 8"/>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23512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de-DE" noProof="0"/>
              <a:t>Mastertitelformat bearbeiten</a:t>
            </a:r>
            <a:endParaRPr lang="de-DE" noProof="0" dirty="0"/>
          </a:p>
        </p:txBody>
      </p:sp>
      <p:sp>
        <p:nvSpPr>
          <p:cNvPr id="3" name="Datumsplatzhalter 2"/>
          <p:cNvSpPr>
            <a:spLocks noGrp="1"/>
          </p:cNvSpPr>
          <p:nvPr>
            <p:ph type="dt" sz="half" idx="10"/>
          </p:nvPr>
        </p:nvSpPr>
        <p:spPr/>
        <p:txBody>
          <a:bodyPr rtlCol="0"/>
          <a:lstStyle/>
          <a:p>
            <a:pPr rtl="0"/>
            <a:fld id="{BF42FB20-1F3E-43B9-A22C-6B636C25391A}" type="datetime1">
              <a:rPr lang="de-DE" noProof="0" smtClean="0"/>
              <a:t>05.03.2024</a:t>
            </a:fld>
            <a:endParaRPr lang="de-DE" noProof="0" dirty="0"/>
          </a:p>
        </p:txBody>
      </p:sp>
      <p:sp>
        <p:nvSpPr>
          <p:cNvPr id="4" name="Fußzeilenplatzhalter 3"/>
          <p:cNvSpPr>
            <a:spLocks noGrp="1"/>
          </p:cNvSpPr>
          <p:nvPr>
            <p:ph type="ftr" sz="quarter" idx="11"/>
          </p:nvPr>
        </p:nvSpPr>
        <p:spPr/>
        <p:txBody>
          <a:bodyPr rtlCol="0"/>
          <a:lstStyle/>
          <a:p>
            <a:pPr rtl="0"/>
            <a:endParaRPr lang="de-DE" noProof="0" dirty="0"/>
          </a:p>
        </p:txBody>
      </p:sp>
      <p:sp>
        <p:nvSpPr>
          <p:cNvPr id="5" name="Foliennummernplatzhalter 4"/>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429094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rtlCol="0"/>
          <a:lstStyle/>
          <a:p>
            <a:pPr rtl="0"/>
            <a:fld id="{667D78AD-A707-44D8-98C7-2E5BF17C114E}" type="datetime1">
              <a:rPr lang="de-DE" noProof="0" smtClean="0"/>
              <a:t>05.03.2024</a:t>
            </a:fld>
            <a:endParaRPr lang="de-DE" noProof="0" dirty="0"/>
          </a:p>
        </p:txBody>
      </p:sp>
      <p:sp>
        <p:nvSpPr>
          <p:cNvPr id="3" name="Fußzeilenplatzhalter 2"/>
          <p:cNvSpPr>
            <a:spLocks noGrp="1"/>
          </p:cNvSpPr>
          <p:nvPr>
            <p:ph type="ftr" sz="quarter" idx="11"/>
          </p:nvPr>
        </p:nvSpPr>
        <p:spPr/>
        <p:txBody>
          <a:bodyPr rtlCol="0"/>
          <a:lstStyle/>
          <a:p>
            <a:pPr rtl="0"/>
            <a:endParaRPr lang="de-DE" noProof="0" dirty="0"/>
          </a:p>
        </p:txBody>
      </p:sp>
      <p:sp>
        <p:nvSpPr>
          <p:cNvPr id="4" name="Foliennummernplatzhalter 3"/>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655130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913795" y="609600"/>
            <a:ext cx="3706889" cy="1821918"/>
          </a:xfrm>
        </p:spPr>
        <p:txBody>
          <a:bodyPr rtlCol="0" anchor="b">
            <a:normAutofit/>
          </a:bodyPr>
          <a:lstStyle>
            <a:lvl1pPr algn="ctr">
              <a:defRPr sz="2800" b="0"/>
            </a:lvl1pPr>
          </a:lstStyle>
          <a:p>
            <a:pPr rtl="0"/>
            <a:r>
              <a:rPr lang="de-DE" noProof="0"/>
              <a:t>Mastertitelformat bearbeiten</a:t>
            </a:r>
            <a:endParaRPr lang="de-DE" noProof="0" dirty="0"/>
          </a:p>
        </p:txBody>
      </p:sp>
      <p:sp>
        <p:nvSpPr>
          <p:cNvPr id="3" name="Inhaltsplatzhalter 2"/>
          <p:cNvSpPr>
            <a:spLocks noGrp="1"/>
          </p:cNvSpPr>
          <p:nvPr>
            <p:ph idx="1"/>
          </p:nvPr>
        </p:nvSpPr>
        <p:spPr>
          <a:xfrm>
            <a:off x="4855633" y="609600"/>
            <a:ext cx="6411924" cy="5080001"/>
          </a:xfrm>
        </p:spPr>
        <p:txBody>
          <a:bodyPr rtlCol="0">
            <a:normAutofit/>
          </a:bodyPr>
          <a:lstStyle/>
          <a:p>
            <a:pPr lvl="0" rtl="0"/>
            <a:r>
              <a:rPr lang="de-DE" noProof="0"/>
              <a:t>Mastertextformat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endParaRPr lang="de-DE" noProof="0" dirty="0"/>
          </a:p>
        </p:txBody>
      </p:sp>
      <p:sp>
        <p:nvSpPr>
          <p:cNvPr id="4" name="Textplatzhalter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B7CDB1FF-C55B-4D31-A515-83B796043DD6}"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pPr/>
              <a:t>‹Nr.›</a:t>
            </a:fld>
            <a:endParaRPr lang="de-DE" noProof="0" dirty="0"/>
          </a:p>
        </p:txBody>
      </p:sp>
    </p:spTree>
    <p:extLst>
      <p:ext uri="{BB962C8B-B14F-4D97-AF65-F5344CB8AC3E}">
        <p14:creationId xmlns:p14="http://schemas.microsoft.com/office/powerpoint/2010/main" val="793556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pic>
        <p:nvPicPr>
          <p:cNvPr id="22" name="Bild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el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de-DE" noProof="0"/>
              <a:t>Mastertitelformat bearbeiten</a:t>
            </a:r>
            <a:endParaRPr lang="de-DE" noProof="0" dirty="0"/>
          </a:p>
        </p:txBody>
      </p:sp>
      <p:sp>
        <p:nvSpPr>
          <p:cNvPr id="3" name="Bildplatzhalt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65B3AE0C-9D3B-493D-AE1C-E837EBD1A420}"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algn="l"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53056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pic>
        <p:nvPicPr>
          <p:cNvPr id="16" name="Bild 15" descr="Slate-V2-HD-panoPhotoInset.png">
            <a:extLst>
              <a:ext uri="{FF2B5EF4-FFF2-40B4-BE49-F238E27FC236}">
                <a16:creationId xmlns:a16="http://schemas.microsoft.com/office/drawing/2014/main" id="{CE39118B-B3AD-4BD4-BA22-DEFF4E76C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el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de-DE" noProof="0"/>
              <a:t>Mastertitelformat bearbeiten</a:t>
            </a:r>
            <a:endParaRPr lang="de-DE" noProof="0" dirty="0"/>
          </a:p>
        </p:txBody>
      </p:sp>
      <p:sp>
        <p:nvSpPr>
          <p:cNvPr id="3" name="Bildplatzhalt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endParaRPr lang="de-DE" noProof="0" dirty="0"/>
          </a:p>
        </p:txBody>
      </p:sp>
      <p:sp>
        <p:nvSpPr>
          <p:cNvPr id="4" name="Textplatzhalter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B61AEB60-0CF2-4FDF-8809-8AC51494D5F5}"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009502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913795" y="608437"/>
            <a:ext cx="10353762" cy="3534344"/>
          </a:xfrm>
        </p:spPr>
        <p:txBody>
          <a:bodyPr rtlCol="0" anchor="ctr">
            <a:normAutofit/>
          </a:bodyPr>
          <a:lstStyle>
            <a:lvl1pPr>
              <a:defRPr sz="4000"/>
            </a:lvl1pPr>
          </a:lstStyle>
          <a:p>
            <a:pPr rtl="0"/>
            <a:r>
              <a:rPr lang="de-DE" noProof="0"/>
              <a:t>Mastertitelformat bearbeiten</a:t>
            </a:r>
            <a:endParaRPr lang="de-DE" noProof="0" dirty="0"/>
          </a:p>
        </p:txBody>
      </p:sp>
      <p:sp>
        <p:nvSpPr>
          <p:cNvPr id="4" name="Textplatzhalter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358AF836-13A8-46EF-A2AE-6F658367FD73}"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05385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446212" y="609600"/>
            <a:ext cx="9302752" cy="2992904"/>
          </a:xfrm>
        </p:spPr>
        <p:txBody>
          <a:bodyPr rtlCol="0" anchor="ctr">
            <a:normAutofit/>
          </a:bodyPr>
          <a:lstStyle>
            <a:lvl1pPr>
              <a:defRPr sz="3600"/>
            </a:lvl1pPr>
          </a:lstStyle>
          <a:p>
            <a:pPr rtl="0"/>
            <a:r>
              <a:rPr lang="de-DE" noProof="0"/>
              <a:t>Mastertitelformat bearbeiten</a:t>
            </a:r>
            <a:endParaRPr lang="de-DE" noProof="0" dirty="0"/>
          </a:p>
        </p:txBody>
      </p:sp>
      <p:sp>
        <p:nvSpPr>
          <p:cNvPr id="12" name="Textplatzhalter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4" name="Textplatzhalter 3"/>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851DFE2F-C573-4D62-882A-E8846EF03C0C}"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
        <p:nvSpPr>
          <p:cNvPr id="11" name="Textfeld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de-DE" sz="8000" noProof="0" dirty="0">
                <a:solidFill>
                  <a:schemeClr val="tx1"/>
                </a:solidFill>
                <a:effectLst/>
              </a:rPr>
              <a:t>“</a:t>
            </a:r>
          </a:p>
        </p:txBody>
      </p:sp>
      <p:sp>
        <p:nvSpPr>
          <p:cNvPr id="13" name="Textfeld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de-DE" sz="8000" noProof="0" dirty="0">
                <a:solidFill>
                  <a:schemeClr val="tx1"/>
                </a:solidFill>
                <a:effectLst/>
              </a:rPr>
              <a:t>"</a:t>
            </a:r>
          </a:p>
        </p:txBody>
      </p:sp>
    </p:spTree>
    <p:extLst>
      <p:ext uri="{BB962C8B-B14F-4D97-AF65-F5344CB8AC3E}">
        <p14:creationId xmlns:p14="http://schemas.microsoft.com/office/powerpoint/2010/main" val="2775291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sitenkarte">
    <p:spTree>
      <p:nvGrpSpPr>
        <p:cNvPr id="1" name=""/>
        <p:cNvGrpSpPr/>
        <p:nvPr/>
      </p:nvGrpSpPr>
      <p:grpSpPr>
        <a:xfrm>
          <a:off x="0" y="0"/>
          <a:ext cx="0" cy="0"/>
          <a:chOff x="0" y="0"/>
          <a:chExt cx="0" cy="0"/>
        </a:xfrm>
      </p:grpSpPr>
      <p:sp>
        <p:nvSpPr>
          <p:cNvPr id="2" name="Titel 1"/>
          <p:cNvSpPr>
            <a:spLocks noGrp="1"/>
          </p:cNvSpPr>
          <p:nvPr>
            <p:ph type="title"/>
          </p:nvPr>
        </p:nvSpPr>
        <p:spPr>
          <a:xfrm>
            <a:off x="913794" y="2126942"/>
            <a:ext cx="10353763" cy="2511835"/>
          </a:xfrm>
        </p:spPr>
        <p:txBody>
          <a:bodyPr rtlCol="0" anchor="b"/>
          <a:lstStyle>
            <a:lvl1pPr>
              <a:defRPr sz="3200"/>
            </a:lvl1pPr>
          </a:lstStyle>
          <a:p>
            <a:pPr rtl="0"/>
            <a:r>
              <a:rPr lang="de-DE" noProof="0"/>
              <a:t>Mastertitelformat bearbeiten</a:t>
            </a:r>
            <a:endParaRPr lang="de-DE" noProof="0" dirty="0"/>
          </a:p>
        </p:txBody>
      </p:sp>
      <p:sp>
        <p:nvSpPr>
          <p:cNvPr id="4" name="Textplatzhalter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Mastertextformat bearbeiten</a:t>
            </a:r>
          </a:p>
        </p:txBody>
      </p:sp>
      <p:sp>
        <p:nvSpPr>
          <p:cNvPr id="5" name="Datumsplatzhalter 4"/>
          <p:cNvSpPr>
            <a:spLocks noGrp="1"/>
          </p:cNvSpPr>
          <p:nvPr>
            <p:ph type="dt" sz="half" idx="10"/>
          </p:nvPr>
        </p:nvSpPr>
        <p:spPr/>
        <p:txBody>
          <a:bodyPr rtlCol="0"/>
          <a:lstStyle/>
          <a:p>
            <a:pPr rtl="0"/>
            <a:fld id="{328E20CA-0CA2-4574-B1D6-69C8C65EED42}" type="datetime1">
              <a:rPr lang="de-DE" noProof="0" smtClean="0"/>
              <a:t>05.03.2024</a:t>
            </a:fld>
            <a:endParaRPr lang="de-DE" noProof="0" dirty="0"/>
          </a:p>
        </p:txBody>
      </p:sp>
      <p:sp>
        <p:nvSpPr>
          <p:cNvPr id="6" name="Fußzeilenplatzhalter 5"/>
          <p:cNvSpPr>
            <a:spLocks noGrp="1"/>
          </p:cNvSpPr>
          <p:nvPr>
            <p:ph type="ftr" sz="quarter" idx="11"/>
          </p:nvPr>
        </p:nvSpPr>
        <p:spPr/>
        <p:txBody>
          <a:bodyPr rtlCol="0"/>
          <a:lstStyle/>
          <a:p>
            <a:pPr rtl="0"/>
            <a:endParaRPr lang="de-DE" noProof="0" dirty="0"/>
          </a:p>
        </p:txBody>
      </p:sp>
      <p:sp>
        <p:nvSpPr>
          <p:cNvPr id="7" name="Foliennummernplatzhalter 6"/>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3450925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spaltig">
    <p:spTree>
      <p:nvGrpSpPr>
        <p:cNvPr id="1" name=""/>
        <p:cNvGrpSpPr/>
        <p:nvPr/>
      </p:nvGrpSpPr>
      <p:grpSpPr>
        <a:xfrm>
          <a:off x="0" y="0"/>
          <a:ext cx="0" cy="0"/>
          <a:chOff x="0" y="0"/>
          <a:chExt cx="0" cy="0"/>
        </a:xfrm>
      </p:grpSpPr>
      <p:sp>
        <p:nvSpPr>
          <p:cNvPr id="15" name="Titel 1"/>
          <p:cNvSpPr>
            <a:spLocks noGrp="1"/>
          </p:cNvSpPr>
          <p:nvPr>
            <p:ph type="title"/>
          </p:nvPr>
        </p:nvSpPr>
        <p:spPr>
          <a:xfrm>
            <a:off x="913795" y="609600"/>
            <a:ext cx="10353762" cy="970450"/>
          </a:xfrm>
        </p:spPr>
        <p:txBody>
          <a:bodyPr rtlCol="0"/>
          <a:lstStyle/>
          <a:p>
            <a:pPr rtl="0"/>
            <a:r>
              <a:rPr lang="de-DE" noProof="0"/>
              <a:t>Mastertitelformat bearbeiten</a:t>
            </a:r>
            <a:endParaRPr lang="de-DE" noProof="0" dirty="0"/>
          </a:p>
        </p:txBody>
      </p:sp>
      <p:sp>
        <p:nvSpPr>
          <p:cNvPr id="7" name="Textplatzhalter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8" name="Textplatzhalter 3"/>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9" name="Textplatzhalter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10" name="Textplatzhalter 3"/>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11" name="Textplatzhalter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12" name="Textplatzhalter 3"/>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3" name="Datumsplatzhalter 2"/>
          <p:cNvSpPr>
            <a:spLocks noGrp="1"/>
          </p:cNvSpPr>
          <p:nvPr>
            <p:ph type="dt" sz="half" idx="10"/>
          </p:nvPr>
        </p:nvSpPr>
        <p:spPr/>
        <p:txBody>
          <a:bodyPr rtlCol="0"/>
          <a:lstStyle/>
          <a:p>
            <a:pPr rtl="0"/>
            <a:fld id="{509B9F8F-6639-463B-9FB3-42044123F51F}" type="datetime1">
              <a:rPr lang="de-DE" noProof="0" smtClean="0"/>
              <a:t>05.03.2024</a:t>
            </a:fld>
            <a:endParaRPr lang="de-DE" noProof="0" dirty="0"/>
          </a:p>
        </p:txBody>
      </p:sp>
      <p:sp>
        <p:nvSpPr>
          <p:cNvPr id="4" name="Fußzeilenplatzhalter 3"/>
          <p:cNvSpPr>
            <a:spLocks noGrp="1"/>
          </p:cNvSpPr>
          <p:nvPr>
            <p:ph type="ftr" sz="quarter" idx="11"/>
          </p:nvPr>
        </p:nvSpPr>
        <p:spPr/>
        <p:txBody>
          <a:bodyPr rtlCol="0"/>
          <a:lstStyle/>
          <a:p>
            <a:pPr rtl="0"/>
            <a:endParaRPr lang="de-DE" noProof="0" dirty="0"/>
          </a:p>
        </p:txBody>
      </p:sp>
      <p:sp>
        <p:nvSpPr>
          <p:cNvPr id="5" name="Foliennummernplatzhalter 4"/>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20326478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n">
    <p:spTree>
      <p:nvGrpSpPr>
        <p:cNvPr id="1" name=""/>
        <p:cNvGrpSpPr/>
        <p:nvPr/>
      </p:nvGrpSpPr>
      <p:grpSpPr>
        <a:xfrm>
          <a:off x="0" y="0"/>
          <a:ext cx="0" cy="0"/>
          <a:chOff x="0" y="0"/>
          <a:chExt cx="0" cy="0"/>
        </a:xfrm>
      </p:grpSpPr>
      <p:pic>
        <p:nvPicPr>
          <p:cNvPr id="2" name="Bild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Bild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Bild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el 1"/>
          <p:cNvSpPr>
            <a:spLocks noGrp="1"/>
          </p:cNvSpPr>
          <p:nvPr>
            <p:ph type="title"/>
          </p:nvPr>
        </p:nvSpPr>
        <p:spPr>
          <a:xfrm>
            <a:off x="913794" y="609600"/>
            <a:ext cx="10353763" cy="970450"/>
          </a:xfrm>
        </p:spPr>
        <p:txBody>
          <a:bodyPr rtlCol="0"/>
          <a:lstStyle/>
          <a:p>
            <a:pPr rtl="0"/>
            <a:r>
              <a:rPr lang="de-DE" noProof="0"/>
              <a:t>Mastertitelformat bearbeiten</a:t>
            </a:r>
            <a:endParaRPr lang="de-DE" noProof="0" dirty="0"/>
          </a:p>
        </p:txBody>
      </p:sp>
      <p:sp>
        <p:nvSpPr>
          <p:cNvPr id="19" name="Textplatzhalter 2"/>
          <p:cNvSpPr>
            <a:spLocks noGrp="1"/>
          </p:cNvSpPr>
          <p:nvPr>
            <p:ph type="body" idx="1"/>
          </p:nvPr>
        </p:nvSpPr>
        <p:spPr>
          <a:xfrm>
            <a:off x="913795" y="3904106"/>
            <a:ext cx="3300984" cy="576262"/>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20" name="Bildplatzhalt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21" name="Textplatzhalter 3"/>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22" name="Textplatzhalter 4"/>
          <p:cNvSpPr>
            <a:spLocks noGrp="1"/>
          </p:cNvSpPr>
          <p:nvPr>
            <p:ph type="body" sz="quarter" idx="3"/>
          </p:nvPr>
        </p:nvSpPr>
        <p:spPr>
          <a:xfrm>
            <a:off x="4442788" y="3904106"/>
            <a:ext cx="3300984" cy="576262"/>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23" name="Bildplatzhalt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24" name="Textplatzhalter 3"/>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25" name="Textplatzhalter 4"/>
          <p:cNvSpPr>
            <a:spLocks noGrp="1"/>
          </p:cNvSpPr>
          <p:nvPr>
            <p:ph type="body" sz="quarter" idx="13"/>
          </p:nvPr>
        </p:nvSpPr>
        <p:spPr>
          <a:xfrm>
            <a:off x="7966697" y="3904106"/>
            <a:ext cx="3300984" cy="576262"/>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Mastertextformat bearbeiten</a:t>
            </a:r>
          </a:p>
        </p:txBody>
      </p:sp>
      <p:sp>
        <p:nvSpPr>
          <p:cNvPr id="26" name="Bildplatzhalt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de-DE" noProof="0"/>
              <a:t>Bild durch Klicken auf Symbol hinzufügen</a:t>
            </a:r>
            <a:endParaRPr lang="de-DE" noProof="0" dirty="0"/>
          </a:p>
        </p:txBody>
      </p:sp>
      <p:sp>
        <p:nvSpPr>
          <p:cNvPr id="27" name="Textplatzhalter 3"/>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de-DE" noProof="0"/>
              <a:t>Mastertextformat bearbeiten</a:t>
            </a:r>
          </a:p>
        </p:txBody>
      </p:sp>
      <p:sp>
        <p:nvSpPr>
          <p:cNvPr id="3" name="Datumsplatzhalter 2"/>
          <p:cNvSpPr>
            <a:spLocks noGrp="1"/>
          </p:cNvSpPr>
          <p:nvPr>
            <p:ph type="dt" sz="half" idx="10"/>
          </p:nvPr>
        </p:nvSpPr>
        <p:spPr/>
        <p:txBody>
          <a:bodyPr rtlCol="0"/>
          <a:lstStyle/>
          <a:p>
            <a:pPr rtl="0"/>
            <a:fld id="{069E6A23-504C-403E-B76B-B05505FCD76B}" type="datetime1">
              <a:rPr lang="de-DE" noProof="0" smtClean="0"/>
              <a:t>05.03.2024</a:t>
            </a:fld>
            <a:endParaRPr lang="de-DE" noProof="0" dirty="0"/>
          </a:p>
        </p:txBody>
      </p:sp>
      <p:sp>
        <p:nvSpPr>
          <p:cNvPr id="4" name="Fußzeilenplatzhalter 3"/>
          <p:cNvSpPr>
            <a:spLocks noGrp="1"/>
          </p:cNvSpPr>
          <p:nvPr>
            <p:ph type="ftr" sz="quarter" idx="11"/>
          </p:nvPr>
        </p:nvSpPr>
        <p:spPr/>
        <p:txBody>
          <a:bodyPr rtlCol="0"/>
          <a:lstStyle/>
          <a:p>
            <a:pPr rtl="0"/>
            <a:endParaRPr lang="de-DE" noProof="0" dirty="0"/>
          </a:p>
        </p:txBody>
      </p:sp>
      <p:sp>
        <p:nvSpPr>
          <p:cNvPr id="5" name="Foliennummernplatzhalter 4"/>
          <p:cNvSpPr>
            <a:spLocks noGrp="1"/>
          </p:cNvSpPr>
          <p:nvPr>
            <p:ph type="sldNum" sz="quarter" idx="12"/>
          </p:nvPr>
        </p:nvSpPr>
        <p:spPr/>
        <p:txBody>
          <a:bodyPr rtlCol="0"/>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793254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de-DE" noProof="0" dirty="0"/>
              <a:t>Titelmasterformat durch Klicken bearbeiten</a:t>
            </a:r>
          </a:p>
        </p:txBody>
      </p:sp>
      <p:sp>
        <p:nvSpPr>
          <p:cNvPr id="3" name="Textplatzhalter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de-DE" noProof="0" dirty="0"/>
              <a:t>Textmasterformate durch Klicken bearbeiten</a:t>
            </a:r>
          </a:p>
          <a:p>
            <a:pPr lvl="1" rtl="0"/>
            <a:r>
              <a:rPr lang="de-DE" noProof="0" dirty="0"/>
              <a:t>Zweite Ebene</a:t>
            </a:r>
          </a:p>
          <a:p>
            <a:pPr lvl="2" rtl="0"/>
            <a:r>
              <a:rPr lang="de-DE" noProof="0" dirty="0"/>
              <a:t>Dritte Ebene</a:t>
            </a:r>
          </a:p>
          <a:p>
            <a:pPr lvl="3" rtl="0"/>
            <a:r>
              <a:rPr lang="de-DE" noProof="0" dirty="0"/>
              <a:t>Vierte Ebene</a:t>
            </a:r>
          </a:p>
          <a:p>
            <a:pPr lvl="4" rtl="0"/>
            <a:r>
              <a:rPr lang="de-DE" noProof="0" dirty="0"/>
              <a:t>Fünfte Ebene</a:t>
            </a:r>
          </a:p>
        </p:txBody>
      </p:sp>
      <p:sp>
        <p:nvSpPr>
          <p:cNvPr id="4" name="Datumsplatzhalter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pPr rtl="0"/>
            <a:fld id="{68BEABDA-98C7-4D1F-B6BB-CA7E2F630F9B}" type="datetime1">
              <a:rPr lang="de-DE" noProof="0" smtClean="0"/>
              <a:t>05.03.2024</a:t>
            </a:fld>
            <a:endParaRPr lang="de-DE" noProof="0" dirty="0"/>
          </a:p>
        </p:txBody>
      </p:sp>
      <p:sp>
        <p:nvSpPr>
          <p:cNvPr id="5" name="Fußzeilenplatzhalter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defRPr>
            </a:lvl1pPr>
          </a:lstStyle>
          <a:p>
            <a:pPr rtl="0"/>
            <a:endParaRPr lang="de-DE" noProof="0" dirty="0"/>
          </a:p>
        </p:txBody>
      </p:sp>
      <p:sp>
        <p:nvSpPr>
          <p:cNvPr id="6" name="Foliennummernplatzhalt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defRPr>
            </a:lvl1pPr>
          </a:lstStyle>
          <a:p>
            <a:pPr rtl="0"/>
            <a:fld id="{3A98EE3D-8CD1-4C3F-BD1C-C98C9596463C}" type="slidenum">
              <a:rPr lang="de-DE" noProof="0" smtClean="0"/>
              <a:t>‹Nr.›</a:t>
            </a:fld>
            <a:endParaRPr lang="de-DE" noProof="0" dirty="0"/>
          </a:p>
        </p:txBody>
      </p:sp>
    </p:spTree>
    <p:extLst>
      <p:ext uri="{BB962C8B-B14F-4D97-AF65-F5344CB8AC3E}">
        <p14:creationId xmlns:p14="http://schemas.microsoft.com/office/powerpoint/2010/main" val="185897835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sldNum="0" hdr="0" ftr="0" dt="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slide" Target="slide23.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hyperlink" Target="mailto:Klaus.Bratengeier@emk.de" TargetMode="Externa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 Target="slide7.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 Id="rId4" Type="http://schemas.openxmlformats.org/officeDocument/2006/relationships/slide" Target="slide7.xml"/></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slide" Target="slide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slide" Target="slide21.xml"/><Relationship Id="rId5" Type="http://schemas.openxmlformats.org/officeDocument/2006/relationships/slide" Target="slide23.xml"/><Relationship Id="rId4" Type="http://schemas.openxmlformats.org/officeDocument/2006/relationships/slide" Target="slide15.xml"/></Relationships>
</file>

<file path=ppt/slides/_rels/slide9.xml.rels><?xml version="1.0" encoding="UTF-8" standalone="yes"?>
<Relationships xmlns="http://schemas.openxmlformats.org/package/2006/relationships"><Relationship Id="rId2" Type="http://schemas.openxmlformats.org/officeDocument/2006/relationships/slide" Target="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slide" Target="slide12.xml"/></Relationships>
</file>

<file path=ppt/slides/_rels/slide11.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7.xml"/><Relationship Id="rId1" Type="http://schemas.openxmlformats.org/officeDocument/2006/relationships/slideLayout" Target="../slideLayouts/slideLayout2.xml"/><Relationship Id="rId4" Type="http://schemas.openxmlformats.org/officeDocument/2006/relationships/slide" Target="slide23.xml"/></Relationships>
</file>

<file path=ppt/slides/_rels/slide16.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slide" Target="slide24.xml"/></Relationships>
</file>

<file path=ppt/slides/_rels/slide24.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slide" Target="slide30.xml"/></Relationships>
</file>

<file path=ppt/slides/_rels/slide27.xml.rels><?xml version="1.0" encoding="UTF-8" standalone="yes"?>
<Relationships xmlns="http://schemas.openxmlformats.org/package/2006/relationships"><Relationship Id="rId2" Type="http://schemas.openxmlformats.org/officeDocument/2006/relationships/slide" Target="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 Target="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slide" Target="slide34.xml"/></Relationships>
</file>

<file path=ppt/slides/_rels/slide31.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 Target="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36.xml"/><Relationship Id="rId2" Type="http://schemas.openxmlformats.org/officeDocument/2006/relationships/image" Target="../media/image15.jpg"/><Relationship Id="rId1" Type="http://schemas.openxmlformats.org/officeDocument/2006/relationships/slideLayout" Target="../slideLayouts/slideLayout2.xml"/><Relationship Id="rId5" Type="http://schemas.openxmlformats.org/officeDocument/2006/relationships/slide" Target="slide40.xml"/><Relationship Id="rId4" Type="http://schemas.openxmlformats.org/officeDocument/2006/relationships/slide" Target="slide38.xml"/></Relationships>
</file>

<file path=ppt/slides/_rels/slide35.xml.rels><?xml version="1.0" encoding="UTF-8" standalone="yes"?>
<Relationships xmlns="http://schemas.openxmlformats.org/package/2006/relationships"><Relationship Id="rId2" Type="http://schemas.openxmlformats.org/officeDocument/2006/relationships/slide" Target="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slide" Target="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43.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hyperlink" Target="mailto:Klaus.Bratengeier@emk.de" TargetMode="Externa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5.jpg"/><Relationship Id="rId4" Type="http://schemas.openxmlformats.org/officeDocument/2006/relationships/image" Target="../media/image13.jpg"/></Relationships>
</file>

<file path=ppt/slides/_rels/slide48.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hyperlink" Target="https://de.wikipedia.org/wiki/D%C3%BCnger" TargetMode="External"/><Relationship Id="rId7" Type="http://schemas.openxmlformats.org/officeDocument/2006/relationships/hyperlink" Target="http://www.emk-naturwissenschaften.de/" TargetMode="External"/><Relationship Id="rId2" Type="http://schemas.openxmlformats.org/officeDocument/2006/relationships/hyperlink" Target="https://www.bibelwissenschaft.de/bibel/BB/MAT.25" TargetMode="External"/><Relationship Id="rId1" Type="http://schemas.openxmlformats.org/officeDocument/2006/relationships/slideLayout" Target="../slideLayouts/slideLayout2.xml"/><Relationship Id="rId6" Type="http://schemas.openxmlformats.org/officeDocument/2006/relationships/hyperlink" Target="https://www.emk-naturwissenschaften.de/index.php?id=133" TargetMode="External"/><Relationship Id="rId5" Type="http://schemas.openxmlformats.org/officeDocument/2006/relationships/hyperlink" Target="https://worthaus.org/mediathek/dietrich-bonhoeffer-eine-theologie-fuer-eine-muendige-welt-7-12-2/" TargetMode="External"/><Relationship Id="rId4" Type="http://schemas.openxmlformats.org/officeDocument/2006/relationships/hyperlink" Target="https://www.amazon.de/Theologische-Briefe-%C2%BBWiderstand-Ergebung%C2%AB-Christenheit/dp/337405011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pic>
        <p:nvPicPr>
          <p:cNvPr id="5" name="Bild 4">
            <a:extLst>
              <a:ext uri="{FF2B5EF4-FFF2-40B4-BE49-F238E27FC236}">
                <a16:creationId xmlns:a16="http://schemas.microsoft.com/office/drawing/2014/main" id="{F8A1C807-B9AD-4C9B-BF9F-60F03428998E}"/>
              </a:ext>
              <a:ext uri="{C183D7F6-B498-43B3-948B-1728B52AA6E4}">
                <adec:decorative xmlns:adec="http://schemas.microsoft.com/office/drawing/2017/decorative" val="1"/>
              </a:ext>
            </a:extLst>
          </p:cNvPr>
          <p:cNvPicPr>
            <a:picLocks noChangeAspect="1"/>
          </p:cNvPicPr>
          <p:nvPr/>
        </p:nvPicPr>
        <p:blipFill rotWithShape="1">
          <a:blip r:embed="rId4"/>
          <a:srcRect/>
          <a:stretch/>
        </p:blipFill>
        <p:spPr>
          <a:xfrm>
            <a:off x="0" y="0"/>
            <a:ext cx="12191981" cy="6857990"/>
          </a:xfrm>
          <a:prstGeom prst="rect">
            <a:avLst/>
          </a:prstGeom>
        </p:spPr>
      </p:pic>
      <p:sp useBgFill="1">
        <p:nvSpPr>
          <p:cNvPr id="103" name="Freihandform 5">
            <a:extLst>
              <a:ext uri="{FF2B5EF4-FFF2-40B4-BE49-F238E27FC236}">
                <a16:creationId xmlns:a16="http://schemas.microsoft.com/office/drawing/2014/main" id="{FE469E50-3893-4ED6-92BA-2985C32B0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5400000">
            <a:off x="7131809" y="1385982"/>
            <a:ext cx="4031414" cy="4100418"/>
          </a:xfrm>
          <a:custGeom>
            <a:avLst/>
            <a:gdLst>
              <a:gd name="T0" fmla="*/ 1577 w 1601"/>
              <a:gd name="T1" fmla="*/ 0 h 696"/>
              <a:gd name="T2" fmla="*/ 833 w 1601"/>
              <a:gd name="T3" fmla="*/ 0 h 696"/>
              <a:gd name="T4" fmla="*/ 768 w 1601"/>
              <a:gd name="T5" fmla="*/ 0 h 696"/>
              <a:gd name="T6" fmla="*/ 24 w 1601"/>
              <a:gd name="T7" fmla="*/ 0 h 696"/>
              <a:gd name="T8" fmla="*/ 0 w 1601"/>
              <a:gd name="T9" fmla="*/ 27 h 696"/>
              <a:gd name="T10" fmla="*/ 0 w 1601"/>
              <a:gd name="T11" fmla="*/ 669 h 696"/>
              <a:gd name="T12" fmla="*/ 24 w 1601"/>
              <a:gd name="T13" fmla="*/ 696 h 696"/>
              <a:gd name="T14" fmla="*/ 768 w 1601"/>
              <a:gd name="T15" fmla="*/ 696 h 696"/>
              <a:gd name="T16" fmla="*/ 833 w 1601"/>
              <a:gd name="T17" fmla="*/ 696 h 696"/>
              <a:gd name="T18" fmla="*/ 1577 w 1601"/>
              <a:gd name="T19" fmla="*/ 696 h 696"/>
              <a:gd name="T20" fmla="*/ 1601 w 1601"/>
              <a:gd name="T21" fmla="*/ 669 h 696"/>
              <a:gd name="T22" fmla="*/ 1601 w 1601"/>
              <a:gd name="T23" fmla="*/ 27 h 696"/>
              <a:gd name="T24" fmla="*/ 1577 w 1601"/>
              <a:gd name="T25" fmla="*/ 0 h 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1" h="696">
                <a:moveTo>
                  <a:pt x="1577" y="0"/>
                </a:moveTo>
                <a:cubicBezTo>
                  <a:pt x="833" y="0"/>
                  <a:pt x="833" y="0"/>
                  <a:pt x="833" y="0"/>
                </a:cubicBezTo>
                <a:cubicBezTo>
                  <a:pt x="768" y="0"/>
                  <a:pt x="768" y="0"/>
                  <a:pt x="768" y="0"/>
                </a:cubicBezTo>
                <a:cubicBezTo>
                  <a:pt x="24" y="0"/>
                  <a:pt x="24" y="0"/>
                  <a:pt x="24" y="0"/>
                </a:cubicBezTo>
                <a:cubicBezTo>
                  <a:pt x="11" y="0"/>
                  <a:pt x="0" y="12"/>
                  <a:pt x="0" y="27"/>
                </a:cubicBezTo>
                <a:cubicBezTo>
                  <a:pt x="0" y="669"/>
                  <a:pt x="0" y="669"/>
                  <a:pt x="0" y="669"/>
                </a:cubicBezTo>
                <a:cubicBezTo>
                  <a:pt x="0" y="684"/>
                  <a:pt x="11" y="696"/>
                  <a:pt x="24" y="696"/>
                </a:cubicBezTo>
                <a:cubicBezTo>
                  <a:pt x="768" y="696"/>
                  <a:pt x="768" y="696"/>
                  <a:pt x="768" y="696"/>
                </a:cubicBezTo>
                <a:cubicBezTo>
                  <a:pt x="833" y="696"/>
                  <a:pt x="833" y="696"/>
                  <a:pt x="833" y="696"/>
                </a:cubicBezTo>
                <a:cubicBezTo>
                  <a:pt x="1577" y="696"/>
                  <a:pt x="1577" y="696"/>
                  <a:pt x="1577" y="696"/>
                </a:cubicBezTo>
                <a:cubicBezTo>
                  <a:pt x="1590" y="696"/>
                  <a:pt x="1601" y="684"/>
                  <a:pt x="1601" y="669"/>
                </a:cubicBezTo>
                <a:cubicBezTo>
                  <a:pt x="1601" y="27"/>
                  <a:pt x="1601" y="27"/>
                  <a:pt x="1601" y="27"/>
                </a:cubicBezTo>
                <a:cubicBezTo>
                  <a:pt x="1601" y="12"/>
                  <a:pt x="1590" y="0"/>
                  <a:pt x="1577" y="0"/>
                </a:cubicBezTo>
                <a:close/>
              </a:path>
            </a:pathLst>
          </a:custGeom>
          <a:ln>
            <a:noFill/>
          </a:ln>
          <a:effectLst>
            <a:outerShdw blurRad="50800" dist="38100" dir="5400000" algn="tl" rotWithShape="0">
              <a:srgbClr val="000000">
                <a:alpha val="43000"/>
              </a:srgbClr>
            </a:outerShdw>
          </a:effectLst>
          <a:extLst>
            <a:ext uri="{91240B29-F687-4f45-9708-019B960494DF}">
              <a14:hiddenLine xmlns="" xmlns:a14="http://schemas.microsoft.com/office/drawing/2010/main" xmlns:a16="http://schemas.microsoft.com/office/drawing/2014/main" xmlns:p14="http://schemas.microsoft.com/office/powerpoint/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dirty="0">
              <a:ln>
                <a:noFill/>
              </a:ln>
              <a:solidFill>
                <a:prstClr val="white"/>
              </a:solidFill>
              <a:effectLst/>
              <a:uLnTx/>
              <a:uFillTx/>
              <a:latin typeface="Goudy Old Style"/>
              <a:ea typeface="+mn-ea"/>
              <a:cs typeface="+mn-cs"/>
            </a:endParaRPr>
          </a:p>
        </p:txBody>
      </p:sp>
      <p:sp>
        <p:nvSpPr>
          <p:cNvPr id="2" name="Titel 1">
            <a:extLst>
              <a:ext uri="{FF2B5EF4-FFF2-40B4-BE49-F238E27FC236}">
                <a16:creationId xmlns:a16="http://schemas.microsoft.com/office/drawing/2014/main" id="{0D1F047C-C727-42A7-85C5-68C5AA1B1A93}"/>
              </a:ext>
            </a:extLst>
          </p:cNvPr>
          <p:cNvSpPr>
            <a:spLocks noGrp="1"/>
          </p:cNvSpPr>
          <p:nvPr>
            <p:ph type="ctrTitle"/>
          </p:nvPr>
        </p:nvSpPr>
        <p:spPr>
          <a:xfrm>
            <a:off x="7389962" y="1227439"/>
            <a:ext cx="3485073" cy="3220993"/>
          </a:xfrm>
        </p:spPr>
        <p:txBody>
          <a:bodyPr rtlCol="0">
            <a:normAutofit/>
          </a:bodyPr>
          <a:lstStyle/>
          <a:p>
            <a:pPr algn="l"/>
            <a:r>
              <a:rPr lang="de-DE" sz="3600" dirty="0"/>
              <a:t>Perspektivwechsel:</a:t>
            </a:r>
            <a:br>
              <a:rPr lang="de-DE" sz="4000" dirty="0"/>
            </a:br>
            <a:br>
              <a:rPr lang="de-DE" sz="4000" dirty="0"/>
            </a:br>
            <a:r>
              <a:rPr lang="de-DE" sz="4000" dirty="0"/>
              <a:t>Gottes übersehene Facette</a:t>
            </a:r>
          </a:p>
        </p:txBody>
      </p:sp>
      <p:sp>
        <p:nvSpPr>
          <p:cNvPr id="3" name="Untertitel 2">
            <a:extLst>
              <a:ext uri="{FF2B5EF4-FFF2-40B4-BE49-F238E27FC236}">
                <a16:creationId xmlns:a16="http://schemas.microsoft.com/office/drawing/2014/main" id="{DB93FB3F-A8D4-46D3-A1C6-C79C64563729}"/>
              </a:ext>
            </a:extLst>
          </p:cNvPr>
          <p:cNvSpPr>
            <a:spLocks noGrp="1"/>
          </p:cNvSpPr>
          <p:nvPr>
            <p:ph type="subTitle" idx="1"/>
          </p:nvPr>
        </p:nvSpPr>
        <p:spPr>
          <a:xfrm>
            <a:off x="7389965" y="4258961"/>
            <a:ext cx="3485072" cy="1445975"/>
          </a:xfrm>
        </p:spPr>
        <p:txBody>
          <a:bodyPr rtlCol="0">
            <a:normAutofit/>
          </a:bodyPr>
          <a:lstStyle/>
          <a:p>
            <a:pPr algn="l" rtl="0"/>
            <a:endParaRPr lang="de-DE" sz="2300" dirty="0"/>
          </a:p>
          <a:p>
            <a:pPr algn="l" rtl="0"/>
            <a:r>
              <a:rPr lang="de-DE" sz="2300" dirty="0">
                <a:hlinkClick r:id="rId5" action="ppaction://hlinksldjump"/>
              </a:rPr>
              <a:t>Klaus Bratengeier </a:t>
            </a:r>
            <a:r>
              <a:rPr lang="de-DE" sz="1600" b="1" dirty="0">
                <a:hlinkClick r:id="rId5" action="ppaction://hlinksldjump"/>
              </a:rPr>
              <a:t>2024</a:t>
            </a:r>
            <a:endParaRPr lang="de-DE" sz="1600" b="1" dirty="0"/>
          </a:p>
        </p:txBody>
      </p:sp>
      <p:sp>
        <p:nvSpPr>
          <p:cNvPr id="6" name="Rechteck 5">
            <a:hlinkClick r:id="rId5" action="ppaction://hlinksldjump"/>
            <a:extLst>
              <a:ext uri="{FF2B5EF4-FFF2-40B4-BE49-F238E27FC236}">
                <a16:creationId xmlns:a16="http://schemas.microsoft.com/office/drawing/2014/main" id="{546BB7C5-6E50-3A55-929E-19013124C258}"/>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a:hlinkClick r:id="rId5" action="ppaction://hlinksldjump"/>
            <a:extLst>
              <a:ext uri="{FF2B5EF4-FFF2-40B4-BE49-F238E27FC236}">
                <a16:creationId xmlns:a16="http://schemas.microsoft.com/office/drawing/2014/main" id="{45D7352B-E251-A6AA-70AF-D4C036E41B0E}"/>
              </a:ext>
            </a:extLst>
          </p:cNvPr>
          <p:cNvSpPr/>
          <p:nvPr/>
        </p:nvSpPr>
        <p:spPr>
          <a:xfrm>
            <a:off x="7097307" y="1420485"/>
            <a:ext cx="4100418" cy="4017032"/>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67884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1">
                <a:shade val="80000"/>
                <a:lumMod val="80000"/>
              </a:schemeClr>
              <a:schemeClr val="bg1">
                <a:tint val="98000"/>
              </a:schemeClr>
            </a:duotone>
          </a:blip>
          <a:stretch/>
        </a:blipFill>
        <a:effectLst/>
      </p:bgPr>
    </p:bg>
    <p:spTree>
      <p:nvGrpSpPr>
        <p:cNvPr id="1" name=""/>
        <p:cNvGrpSpPr/>
        <p:nvPr/>
      </p:nvGrpSpPr>
      <p:grpSpPr>
        <a:xfrm>
          <a:off x="0" y="0"/>
          <a:ext cx="0" cy="0"/>
          <a:chOff x="0" y="0"/>
          <a:chExt cx="0" cy="0"/>
        </a:xfrm>
      </p:grpSpPr>
      <p:sp>
        <p:nvSpPr>
          <p:cNvPr id="5" name="Rechteck 4">
            <a:hlinkClick r:id="rId4" action="ppaction://hlinksldjump"/>
            <a:extLst>
              <a:ext uri="{FF2B5EF4-FFF2-40B4-BE49-F238E27FC236}">
                <a16:creationId xmlns:a16="http://schemas.microsoft.com/office/drawing/2014/main" id="{AE011997-7D24-D887-EAFE-A488DC689ACA}"/>
              </a:ext>
            </a:extLst>
          </p:cNvPr>
          <p:cNvSpPr/>
          <p:nvPr/>
        </p:nvSpPr>
        <p:spPr>
          <a:xfrm>
            <a:off x="17244"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useBgFill="1">
        <p:nvSpPr>
          <p:cNvPr id="55" name="Rechteck 54">
            <a:extLst>
              <a:ext uri="{FF2B5EF4-FFF2-40B4-BE49-F238E27FC236}">
                <a16:creationId xmlns:a16="http://schemas.microsoft.com/office/drawing/2014/main" id="{0EF2A0DA-AE81-4A45-972E-646AC2870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dirty="0">
              <a:ln>
                <a:noFill/>
              </a:ln>
              <a:solidFill>
                <a:prstClr val="white"/>
              </a:solidFill>
              <a:effectLst/>
              <a:uLnTx/>
              <a:uFillTx/>
              <a:latin typeface="Goudy Old Style"/>
              <a:ea typeface="+mn-ea"/>
              <a:cs typeface="+mn-cs"/>
            </a:endParaRPr>
          </a:p>
        </p:txBody>
      </p:sp>
      <p:pic>
        <p:nvPicPr>
          <p:cNvPr id="3" name="Bild 2">
            <a:extLst>
              <a:ext uri="{FF2B5EF4-FFF2-40B4-BE49-F238E27FC236}">
                <a16:creationId xmlns:a16="http://schemas.microsoft.com/office/drawing/2014/main" id="{72B2D6DE-C9B5-4678-91EF-77E85F2350DA}"/>
              </a:ext>
              <a:ext uri="{C183D7F6-B498-43B3-948B-1728B52AA6E4}">
                <adec:decorative xmlns:adec="http://schemas.microsoft.com/office/drawing/2017/decorative" val="1"/>
              </a:ext>
            </a:extLst>
          </p:cNvPr>
          <p:cNvPicPr>
            <a:picLocks noChangeAspect="1"/>
          </p:cNvPicPr>
          <p:nvPr/>
        </p:nvPicPr>
        <p:blipFill rotWithShape="1">
          <a:blip r:embed="rId5"/>
          <a:srcRect/>
          <a:stretch/>
        </p:blipFill>
        <p:spPr>
          <a:xfrm>
            <a:off x="-8622" y="10"/>
            <a:ext cx="6096000" cy="6857990"/>
          </a:xfrm>
          <a:prstGeom prst="rect">
            <a:avLst/>
          </a:prstGeom>
        </p:spPr>
      </p:pic>
      <p:pic>
        <p:nvPicPr>
          <p:cNvPr id="57" name="Bild 56">
            <a:extLst>
              <a:ext uri="{FF2B5EF4-FFF2-40B4-BE49-F238E27FC236}">
                <a16:creationId xmlns:a16="http://schemas.microsoft.com/office/drawing/2014/main" id="{B536FA4E-0152-4E27-91DA-0FC22D1846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a:stretch/>
        </p:blipFill>
        <p:spPr>
          <a:xfrm>
            <a:off x="6257026" y="1"/>
            <a:ext cx="5934973" cy="6858000"/>
          </a:xfrm>
          <a:prstGeom prst="rect">
            <a:avLst/>
          </a:prstGeom>
        </p:spPr>
      </p:pic>
      <p:sp>
        <p:nvSpPr>
          <p:cNvPr id="2" name="Titel 1">
            <a:extLst>
              <a:ext uri="{FF2B5EF4-FFF2-40B4-BE49-F238E27FC236}">
                <a16:creationId xmlns:a16="http://schemas.microsoft.com/office/drawing/2014/main" id="{89559F60-4CE1-4E2F-86EA-1B60679F1F4A}"/>
              </a:ext>
            </a:extLst>
          </p:cNvPr>
          <p:cNvSpPr>
            <a:spLocks noGrp="1"/>
          </p:cNvSpPr>
          <p:nvPr>
            <p:ph type="title"/>
          </p:nvPr>
        </p:nvSpPr>
        <p:spPr>
          <a:xfrm>
            <a:off x="6900493" y="609600"/>
            <a:ext cx="4538124" cy="970450"/>
          </a:xfrm>
        </p:spPr>
        <p:txBody>
          <a:bodyPr rtlCol="0" anchor="b">
            <a:normAutofit/>
          </a:bodyPr>
          <a:lstStyle/>
          <a:p>
            <a:pPr algn="l"/>
            <a:r>
              <a:rPr lang="de-DE" sz="4000" dirty="0"/>
              <a:t>oder: </a:t>
            </a:r>
          </a:p>
        </p:txBody>
      </p:sp>
      <p:sp>
        <p:nvSpPr>
          <p:cNvPr id="24" name="Inhaltsplatzhalter 2">
            <a:extLst>
              <a:ext uri="{FF2B5EF4-FFF2-40B4-BE49-F238E27FC236}">
                <a16:creationId xmlns:a16="http://schemas.microsoft.com/office/drawing/2014/main" id="{F260476B-CCA6-412B-A9C5-399C34AE6F05}"/>
              </a:ext>
            </a:extLst>
          </p:cNvPr>
          <p:cNvSpPr>
            <a:spLocks noGrp="1"/>
          </p:cNvSpPr>
          <p:nvPr>
            <p:ph idx="1"/>
          </p:nvPr>
        </p:nvSpPr>
        <p:spPr>
          <a:xfrm>
            <a:off x="6900493" y="1732449"/>
            <a:ext cx="4403596" cy="4058751"/>
          </a:xfrm>
        </p:spPr>
        <p:txBody>
          <a:bodyPr rtlCol="0" anchor="t">
            <a:normAutofit/>
          </a:bodyPr>
          <a:lstStyle/>
          <a:p>
            <a:pPr marL="36900" lvl="0" indent="0" rtl="0">
              <a:buNone/>
            </a:pPr>
            <a:r>
              <a:rPr lang="de-DE" sz="2400" dirty="0"/>
              <a:t>… wenn man den Wald vor lauter Bäumen nicht sieht</a:t>
            </a:r>
          </a:p>
          <a:p>
            <a:pPr marL="36900" lvl="0" indent="0" rtl="0">
              <a:buNone/>
            </a:pPr>
            <a:r>
              <a:rPr lang="de-DE" sz="2400" dirty="0"/>
              <a:t>- noch eine Leidensgeschichte Gottes mit den Menschen</a:t>
            </a:r>
          </a:p>
          <a:p>
            <a:pPr rtl="0"/>
            <a:endParaRPr lang="de-DE" sz="2400" dirty="0"/>
          </a:p>
        </p:txBody>
      </p:sp>
      <p:sp>
        <p:nvSpPr>
          <p:cNvPr id="4" name="Rechteck 3">
            <a:hlinkClick r:id="" action="ppaction://hlinkshowjump?jump=nextslide"/>
            <a:extLst>
              <a:ext uri="{FF2B5EF4-FFF2-40B4-BE49-F238E27FC236}">
                <a16:creationId xmlns:a16="http://schemas.microsoft.com/office/drawing/2014/main" id="{1C2B2EE2-A510-8919-AA9F-35A311BD0196}"/>
              </a:ext>
            </a:extLst>
          </p:cNvPr>
          <p:cNvSpPr/>
          <p:nvPr/>
        </p:nvSpPr>
        <p:spPr>
          <a:xfrm>
            <a:off x="8622"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20235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5" y="1095375"/>
            <a:ext cx="4210655" cy="5352117"/>
          </a:xfrm>
        </p:spPr>
        <p:txBody>
          <a:bodyPr>
            <a:normAutofit fontScale="92500"/>
          </a:bodyPr>
          <a:lstStyle/>
          <a:p>
            <a:pPr marL="36900" indent="0">
              <a:buNone/>
            </a:pPr>
            <a:r>
              <a:rPr lang="de-DE" dirty="0"/>
              <a:t>Begegnung – das soll unser großes Thema werden. </a:t>
            </a:r>
            <a:br>
              <a:rPr lang="de-DE" dirty="0"/>
            </a:br>
            <a:r>
              <a:rPr lang="de-DE" dirty="0"/>
              <a:t>Als Kirche. Als Einzelne.</a:t>
            </a:r>
          </a:p>
          <a:p>
            <a:pPr marL="36900" indent="0">
              <a:buNone/>
            </a:pPr>
            <a:r>
              <a:rPr lang="de-DE" dirty="0"/>
              <a:t>Ich würde mich freuen, dass das auch uns gelingt, Dir und mir.</a:t>
            </a:r>
          </a:p>
          <a:p>
            <a:pPr marL="36900" indent="0">
              <a:buNone/>
            </a:pPr>
            <a:r>
              <a:rPr lang="de-DE" dirty="0"/>
              <a:t>Deshalb vorneweg: </a:t>
            </a:r>
          </a:p>
          <a:p>
            <a:pPr marL="36900" indent="0">
              <a:buNone/>
            </a:pPr>
            <a:r>
              <a:rPr lang="de-DE" dirty="0"/>
              <a:t>Wir können uns auch richtig unterhalten und uns schreiben.</a:t>
            </a:r>
          </a:p>
          <a:p>
            <a:pPr marL="36900" indent="0">
              <a:buNone/>
            </a:pPr>
            <a:r>
              <a:rPr lang="de-DE" dirty="0"/>
              <a:t>Dafür schon mal hier meine Email-Adresse: </a:t>
            </a:r>
            <a:r>
              <a:rPr lang="de-DE" dirty="0">
                <a:hlinkClick r:id="rId2"/>
              </a:rPr>
              <a:t>Klaus.Bratengeier@emk.de</a:t>
            </a:r>
            <a:endParaRPr lang="de-DE" dirty="0"/>
          </a:p>
          <a:p>
            <a:pPr marL="36900" indent="0">
              <a:buNone/>
            </a:pPr>
            <a:r>
              <a:rPr lang="de-DE" dirty="0"/>
              <a:t>Du kannst mich gerne kontaktieren.</a:t>
            </a:r>
          </a:p>
        </p:txBody>
      </p:sp>
      <p:pic>
        <p:nvPicPr>
          <p:cNvPr id="4" name="Bildplatzhalter 8">
            <a:hlinkClick r:id="rId3" action="ppaction://hlinksldjump"/>
            <a:extLst>
              <a:ext uri="{FF2B5EF4-FFF2-40B4-BE49-F238E27FC236}">
                <a16:creationId xmlns:a16="http://schemas.microsoft.com/office/drawing/2014/main" id="{9DD04B1C-DDC8-FC83-6579-AAA1EB9C2288}"/>
              </a:ext>
            </a:extLst>
          </p:cNvPr>
          <p:cNvPicPr>
            <a:picLocks noChangeAspect="1"/>
          </p:cNvPicPr>
          <p:nvPr/>
        </p:nvPicPr>
        <p:blipFill>
          <a:blip r:embed="rId4"/>
          <a:srcRect l="45" r="45"/>
          <a:stretch/>
        </p:blipFill>
        <p:spPr>
          <a:xfrm>
            <a:off x="5297100" y="1966933"/>
            <a:ext cx="6638544" cy="4480560"/>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800101"/>
          </a:xfrm>
        </p:spPr>
        <p:txBody>
          <a:bodyPr>
            <a:normAutofit/>
          </a:bodyPr>
          <a:lstStyle/>
          <a:p>
            <a:r>
              <a:rPr lang="de-DE" dirty="0"/>
              <a:t>Hallo – und herzlich willkommen!</a:t>
            </a:r>
          </a:p>
        </p:txBody>
      </p:sp>
    </p:spTree>
    <p:extLst>
      <p:ext uri="{BB962C8B-B14F-4D97-AF65-F5344CB8AC3E}">
        <p14:creationId xmlns:p14="http://schemas.microsoft.com/office/powerpoint/2010/main" val="24491587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4" y="1095375"/>
            <a:ext cx="10944829" cy="5552560"/>
          </a:xfrm>
        </p:spPr>
        <p:txBody>
          <a:bodyPr>
            <a:normAutofit/>
          </a:bodyPr>
          <a:lstStyle/>
          <a:p>
            <a:pPr marL="36900" indent="0">
              <a:buNone/>
            </a:pPr>
            <a:r>
              <a:rPr lang="de-DE" dirty="0"/>
              <a:t>Wundere Dich bitte nicht: </a:t>
            </a:r>
          </a:p>
          <a:p>
            <a:pPr marL="36900" indent="0">
              <a:buNone/>
            </a:pPr>
            <a:r>
              <a:rPr lang="de-DE" dirty="0"/>
              <a:t>Auch hier sind wir schon auf Gespräch ausgerichtet; </a:t>
            </a:r>
            <a:br>
              <a:rPr lang="de-DE" dirty="0"/>
            </a:br>
            <a:r>
              <a:rPr lang="de-DE" dirty="0"/>
              <a:t>und ich werde Dich zwischendurch immer wieder nach Deiner Meinung fragen.</a:t>
            </a:r>
          </a:p>
          <a:p>
            <a:pPr marL="36900" indent="0">
              <a:buNone/>
            </a:pPr>
            <a:r>
              <a:rPr lang="de-DE" dirty="0"/>
              <a:t>Damit das funktioniert, </a:t>
            </a:r>
            <a:br>
              <a:rPr lang="de-DE" dirty="0"/>
            </a:br>
            <a:r>
              <a:rPr lang="de-DE" b="1" dirty="0"/>
              <a:t>drücke bitte nicht mehr auf irgendeine Taste,</a:t>
            </a:r>
            <a:br>
              <a:rPr lang="de-DE" b="1" dirty="0"/>
            </a:br>
            <a:r>
              <a:rPr lang="de-DE" dirty="0"/>
              <a:t>sondern nimm bitte die </a:t>
            </a:r>
            <a:r>
              <a:rPr lang="de-DE" b="1" dirty="0"/>
              <a:t>Maus</a:t>
            </a:r>
            <a:r>
              <a:rPr lang="de-DE" dirty="0"/>
              <a:t> in die Hand.</a:t>
            </a:r>
          </a:p>
          <a:p>
            <a:pPr marL="36900" indent="0">
              <a:buNone/>
            </a:pPr>
            <a:r>
              <a:rPr lang="de-DE" dirty="0"/>
              <a:t>Es geht dann weiter, </a:t>
            </a:r>
            <a:br>
              <a:rPr lang="de-DE" dirty="0"/>
            </a:br>
            <a:r>
              <a:rPr lang="de-DE" dirty="0"/>
              <a:t>wenn Du </a:t>
            </a:r>
            <a:r>
              <a:rPr lang="de-DE" dirty="0">
                <a:solidFill>
                  <a:srgbClr val="FFC000"/>
                </a:solidFill>
                <a:hlinkClick r:id="rId2" action="ppaction://hlinksldjump"/>
              </a:rPr>
              <a:t>mich</a:t>
            </a:r>
            <a:r>
              <a:rPr lang="de-DE" dirty="0">
                <a:solidFill>
                  <a:srgbClr val="FFC000"/>
                </a:solidFill>
              </a:rPr>
              <a:t> </a:t>
            </a:r>
            <a:r>
              <a:rPr lang="de-DE" dirty="0"/>
              <a:t>anklickst </a:t>
            </a:r>
          </a:p>
          <a:p>
            <a:pPr marL="36900" indent="0">
              <a:buNone/>
            </a:pPr>
            <a:r>
              <a:rPr lang="de-DE" dirty="0"/>
              <a:t>oder bei einer Wahlmöglichkeit </a:t>
            </a:r>
            <a:br>
              <a:rPr lang="de-DE" dirty="0"/>
            </a:br>
            <a:r>
              <a:rPr lang="de-DE" b="1" dirty="0"/>
              <a:t>auf die </a:t>
            </a:r>
            <a:r>
              <a:rPr lang="de-DE" b="1" dirty="0">
                <a:hlinkClick r:id="rId2" action="ppaction://hlinksldjump"/>
              </a:rPr>
              <a:t>farbig markierte</a:t>
            </a:r>
            <a:r>
              <a:rPr lang="de-DE" b="1" dirty="0"/>
              <a:t> Stelle klickst, </a:t>
            </a:r>
            <a:br>
              <a:rPr lang="de-DE" b="1" dirty="0"/>
            </a:br>
            <a:r>
              <a:rPr lang="de-DE" b="1" dirty="0"/>
              <a:t>die Dir am besten entspricht</a:t>
            </a:r>
          </a:p>
          <a:p>
            <a:pPr marL="36900" indent="0">
              <a:buNone/>
            </a:pPr>
            <a:r>
              <a:rPr lang="de-DE" dirty="0"/>
              <a:t>Probiere es einfach mal aus.</a:t>
            </a:r>
            <a:endParaRPr lang="de-DE" dirty="0">
              <a:solidFill>
                <a:srgbClr val="FFC000"/>
              </a:solidFill>
            </a:endParaRPr>
          </a:p>
        </p:txBody>
      </p:sp>
      <p:pic>
        <p:nvPicPr>
          <p:cNvPr id="4" name="Bildplatzhalter 8">
            <a:hlinkClick r:id="rId2" action="ppaction://hlinksldjump"/>
            <a:extLst>
              <a:ext uri="{FF2B5EF4-FFF2-40B4-BE49-F238E27FC236}">
                <a16:creationId xmlns:a16="http://schemas.microsoft.com/office/drawing/2014/main" id="{9DD04B1C-DDC8-FC83-6579-AAA1EB9C2288}"/>
              </a:ext>
            </a:extLst>
          </p:cNvPr>
          <p:cNvPicPr>
            <a:picLocks noChangeAspect="1"/>
          </p:cNvPicPr>
          <p:nvPr/>
        </p:nvPicPr>
        <p:blipFill>
          <a:blip r:embed="rId3"/>
          <a:srcRect l="45" r="45"/>
          <a:stretch/>
        </p:blipFill>
        <p:spPr>
          <a:xfrm>
            <a:off x="6517807" y="2790825"/>
            <a:ext cx="5417837" cy="3656667"/>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800101"/>
          </a:xfrm>
        </p:spPr>
        <p:txBody>
          <a:bodyPr>
            <a:normAutofit/>
          </a:bodyPr>
          <a:lstStyle/>
          <a:p>
            <a:r>
              <a:rPr lang="de-DE" dirty="0"/>
              <a:t>Schön, dass Du da bist!</a:t>
            </a:r>
          </a:p>
        </p:txBody>
      </p:sp>
    </p:spTree>
    <p:extLst>
      <p:ext uri="{BB962C8B-B14F-4D97-AF65-F5344CB8AC3E}">
        <p14:creationId xmlns:p14="http://schemas.microsoft.com/office/powerpoint/2010/main" val="2260186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a:xfrm>
            <a:off x="913795" y="609600"/>
            <a:ext cx="10353762" cy="314325"/>
          </a:xfrm>
        </p:spPr>
        <p:txBody>
          <a:bodyPr vert="horz" lIns="91440" tIns="45720" rIns="91440" bIns="45720" rtlCol="0" anchor="ctr">
            <a:normAutofit fontScale="90000"/>
          </a:bodyPr>
          <a:lstStyle/>
          <a:p>
            <a:r>
              <a:rPr lang="de-DE" i="1" kern="1200" dirty="0">
                <a:effectLst>
                  <a:outerShdw blurRad="9525" dist="25400" dir="14640000" algn="tl" rotWithShape="0">
                    <a:schemeClr val="bg1">
                      <a:alpha val="30000"/>
                    </a:schemeClr>
                  </a:outerShdw>
                </a:effectLst>
                <a:latin typeface="+mj-lt"/>
                <a:ea typeface="+mj-ea"/>
                <a:cs typeface="Trebuchet MS"/>
              </a:rPr>
              <a:t>Aso </a:t>
            </a:r>
            <a:r>
              <a:rPr lang="de-DE" i="1" kern="1200" dirty="0" err="1">
                <a:effectLst>
                  <a:outerShdw blurRad="9525" dist="25400" dir="14640000" algn="tl" rotWithShape="0">
                    <a:schemeClr val="bg1">
                      <a:alpha val="30000"/>
                    </a:schemeClr>
                  </a:outerShdw>
                </a:effectLst>
                <a:latin typeface="+mj-lt"/>
                <a:ea typeface="+mj-ea"/>
                <a:cs typeface="Trebuchet MS"/>
              </a:rPr>
              <a:t>werd</a:t>
            </a:r>
            <a:r>
              <a:rPr lang="de-DE" i="1" kern="1200" dirty="0">
                <a:effectLst>
                  <a:outerShdw blurRad="9525" dist="25400" dir="14640000" algn="tl" rotWithShape="0">
                    <a:schemeClr val="bg1">
                      <a:alpha val="30000"/>
                    </a:schemeClr>
                  </a:outerShdw>
                </a:effectLst>
                <a:latin typeface="+mj-lt"/>
                <a:ea typeface="+mj-ea"/>
                <a:cs typeface="Trebuchet MS"/>
              </a:rPr>
              <a:t> des nix </a:t>
            </a:r>
            <a:r>
              <a:rPr lang="de-DE" kern="1200" dirty="0">
                <a:effectLst>
                  <a:outerShdw blurRad="9525" dist="25400" dir="14640000" algn="tl" rotWithShape="0">
                    <a:schemeClr val="bg1">
                      <a:alpha val="30000"/>
                    </a:schemeClr>
                  </a:outerShdw>
                </a:effectLst>
                <a:latin typeface="+mj-lt"/>
                <a:ea typeface="+mj-ea"/>
                <a:cs typeface="Trebuchet MS"/>
              </a:rPr>
              <a:t>– bitte mit der </a:t>
            </a:r>
            <a:r>
              <a:rPr lang="de-DE" kern="1200" dirty="0">
                <a:solidFill>
                  <a:srgbClr val="FFC000"/>
                </a:solidFill>
                <a:effectLst>
                  <a:outerShdw blurRad="9525" dist="25400" dir="14640000" algn="tl" rotWithShape="0">
                    <a:schemeClr val="bg1">
                      <a:alpha val="30000"/>
                    </a:schemeClr>
                  </a:outerShdw>
                </a:effectLst>
                <a:latin typeface="+mj-lt"/>
                <a:ea typeface="+mj-ea"/>
                <a:cs typeface="Trebuchet MS"/>
              </a:rPr>
              <a:t>Maus</a:t>
            </a:r>
            <a:r>
              <a:rPr lang="de-DE" kern="1200" dirty="0">
                <a:effectLst>
                  <a:outerShdw blurRad="9525" dist="25400" dir="14640000" algn="tl" rotWithShape="0">
                    <a:schemeClr val="bg1">
                      <a:alpha val="30000"/>
                    </a:schemeClr>
                  </a:outerShdw>
                </a:effectLst>
                <a:latin typeface="+mj-lt"/>
                <a:ea typeface="+mj-ea"/>
                <a:cs typeface="Trebuchet MS"/>
              </a:rPr>
              <a:t> anklicken</a:t>
            </a:r>
          </a:p>
        </p:txBody>
      </p:sp>
      <p:pic>
        <p:nvPicPr>
          <p:cNvPr id="5" name="Inhaltsplatzhalter 4" descr="Ein Bild, das Elektronik, Maus, Computermaus, Eingabegerät enthält.&#10;&#10;Automatisch generierte Beschreibung">
            <a:extLst>
              <a:ext uri="{FF2B5EF4-FFF2-40B4-BE49-F238E27FC236}">
                <a16:creationId xmlns:a16="http://schemas.microsoft.com/office/drawing/2014/main" id="{D0455A68-19BB-B2D4-BEB2-4E7703646BEE}"/>
              </a:ext>
            </a:extLst>
          </p:cNvPr>
          <p:cNvPicPr>
            <a:picLocks noGrp="1" noChangeAspect="1"/>
          </p:cNvPicPr>
          <p:nvPr>
            <p:ph sz="half" idx="1"/>
          </p:nvPr>
        </p:nvPicPr>
        <p:blipFill rotWithShape="1">
          <a:blip r:embed="rId2"/>
          <a:srcRect t="14998" r="-1" b="-1"/>
          <a:stretch/>
        </p:blipFill>
        <p:spPr>
          <a:xfrm>
            <a:off x="913795" y="2076450"/>
            <a:ext cx="4856841" cy="3622671"/>
          </a:xfrm>
          <a:noFill/>
        </p:spPr>
      </p:pic>
      <p:sp>
        <p:nvSpPr>
          <p:cNvPr id="7" name="Textfeld 6">
            <a:extLst>
              <a:ext uri="{FF2B5EF4-FFF2-40B4-BE49-F238E27FC236}">
                <a16:creationId xmlns:a16="http://schemas.microsoft.com/office/drawing/2014/main" id="{DC002855-1E3D-9D1B-9987-CA6E2DD7E5EE}"/>
              </a:ext>
            </a:extLst>
          </p:cNvPr>
          <p:cNvSpPr txBox="1"/>
          <p:nvPr/>
        </p:nvSpPr>
        <p:spPr>
          <a:xfrm>
            <a:off x="6410716" y="2076451"/>
            <a:ext cx="4856841" cy="3622672"/>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marL="342900" indent="-306000" defTabSz="457200">
              <a:spcBef>
                <a:spcPct val="20000"/>
              </a:spcBef>
              <a:spcAft>
                <a:spcPts val="600"/>
              </a:spcAft>
              <a:buClr>
                <a:schemeClr val="tx2"/>
              </a:buClr>
              <a:buSzPct val="70000"/>
              <a:buFont typeface="Wingdings 2" charset="2"/>
              <a:buChar char=""/>
            </a:pPr>
            <a:endParaRPr lang="de-DE" sz="23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endParaRPr>
          </a:p>
        </p:txBody>
      </p:sp>
      <p:sp>
        <p:nvSpPr>
          <p:cNvPr id="9" name="Textfeld 8">
            <a:extLst>
              <a:ext uri="{FF2B5EF4-FFF2-40B4-BE49-F238E27FC236}">
                <a16:creationId xmlns:a16="http://schemas.microsoft.com/office/drawing/2014/main" id="{4D98BE67-F1CB-8B28-5282-E5E3F32FD3A3}"/>
              </a:ext>
            </a:extLst>
          </p:cNvPr>
          <p:cNvSpPr txBox="1"/>
          <p:nvPr/>
        </p:nvSpPr>
        <p:spPr>
          <a:xfrm>
            <a:off x="800100" y="5904099"/>
            <a:ext cx="5219700" cy="584775"/>
          </a:xfrm>
          <a:prstGeom prst="rect">
            <a:avLst/>
          </a:prstGeom>
          <a:noFill/>
        </p:spPr>
        <p:txBody>
          <a:bodyPr wrap="square">
            <a:spAutoFit/>
          </a:bodyPr>
          <a:lstStyle/>
          <a:p>
            <a:pPr marL="36900" defTabSz="457200">
              <a:spcBef>
                <a:spcPct val="20000"/>
              </a:spcBef>
              <a:spcAft>
                <a:spcPts val="600"/>
              </a:spcAft>
              <a:buClr>
                <a:schemeClr val="tx2"/>
              </a:buClr>
              <a:buSzPct val="70000"/>
            </a:pPr>
            <a:r>
              <a:rPr lang="de-DE"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Von </a:t>
            </a:r>
            <a:r>
              <a:rPr lang="de-DE" sz="1600" dirty="0" err="1">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Darkone</a:t>
            </a:r>
            <a:r>
              <a:rPr lang="de-DE"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 - Eigenes Werk, CC BY-SA 2.5, https://commons.wikimedia.org/w/index.php?curid=235633</a:t>
            </a:r>
          </a:p>
        </p:txBody>
      </p:sp>
      <p:sp>
        <p:nvSpPr>
          <p:cNvPr id="10" name="Textfeld 9">
            <a:extLst>
              <a:ext uri="{FF2B5EF4-FFF2-40B4-BE49-F238E27FC236}">
                <a16:creationId xmlns:a16="http://schemas.microsoft.com/office/drawing/2014/main" id="{CA67D355-F13F-C6F8-75AC-FD2884E2C173}"/>
              </a:ext>
            </a:extLst>
          </p:cNvPr>
          <p:cNvSpPr txBox="1"/>
          <p:nvPr/>
        </p:nvSpPr>
        <p:spPr>
          <a:xfrm>
            <a:off x="800099" y="1286697"/>
            <a:ext cx="10353761" cy="646331"/>
          </a:xfrm>
          <a:prstGeom prst="rect">
            <a:avLst/>
          </a:prstGeom>
          <a:noFill/>
        </p:spPr>
        <p:txBody>
          <a:bodyPr wrap="square">
            <a:spAutoFit/>
          </a:bodyPr>
          <a:lstStyle/>
          <a:p>
            <a:pPr marL="36900" defTabSz="457200">
              <a:spcBef>
                <a:spcPct val="20000"/>
              </a:spcBef>
              <a:spcAft>
                <a:spcPts val="600"/>
              </a:spcAft>
              <a:buClr>
                <a:schemeClr val="tx2"/>
              </a:buClr>
              <a:buSzPct val="70000"/>
            </a:pPr>
            <a:r>
              <a:rPr lang="de-DE" sz="3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Mit </a:t>
            </a:r>
            <a:r>
              <a:rPr lang="de-DE" sz="3600" dirty="0">
                <a:ln>
                  <a:solidFill>
                    <a:schemeClr val="bg1">
                      <a:lumMod val="75000"/>
                      <a:lumOff val="25000"/>
                      <a:alpha val="10000"/>
                    </a:schemeClr>
                  </a:solidFill>
                </a:ln>
                <a:solidFill>
                  <a:srgbClr val="FFC000"/>
                </a:solidFill>
                <a:effectLst>
                  <a:outerShdw blurRad="9525" dist="25400" dir="14640000" algn="tl" rotWithShape="0">
                    <a:schemeClr val="bg1">
                      <a:alpha val="30000"/>
                    </a:schemeClr>
                  </a:outerShdw>
                </a:effectLst>
              </a:rPr>
              <a:t>dieser</a:t>
            </a:r>
            <a:r>
              <a:rPr lang="de-DE" sz="36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rPr>
              <a:t> da!               Bitte irgendetwas anklicken</a:t>
            </a:r>
          </a:p>
        </p:txBody>
      </p:sp>
      <p:pic>
        <p:nvPicPr>
          <p:cNvPr id="12" name="Grafik 11" descr="Ein Bild, das Nagetier, Ratte, Mäuseartige, Langschwanzmaus enthält.&#10;&#10;Automatisch generierte Beschreibung">
            <a:extLst>
              <a:ext uri="{FF2B5EF4-FFF2-40B4-BE49-F238E27FC236}">
                <a16:creationId xmlns:a16="http://schemas.microsoft.com/office/drawing/2014/main" id="{496BD9C1-48BA-8074-ACBC-B2A9A6B6901A}"/>
              </a:ext>
            </a:extLst>
          </p:cNvPr>
          <p:cNvPicPr>
            <a:picLocks noChangeAspect="1"/>
          </p:cNvPicPr>
          <p:nvPr/>
        </p:nvPicPr>
        <p:blipFill>
          <a:blip r:embed="rId3"/>
          <a:stretch>
            <a:fillRect/>
          </a:stretch>
        </p:blipFill>
        <p:spPr>
          <a:xfrm>
            <a:off x="6090676" y="2076449"/>
            <a:ext cx="5830284" cy="3622671"/>
          </a:xfrm>
          <a:prstGeom prst="rect">
            <a:avLst/>
          </a:prstGeom>
        </p:spPr>
      </p:pic>
      <p:sp>
        <p:nvSpPr>
          <p:cNvPr id="13" name="Pfeil: nach unten 12">
            <a:extLst>
              <a:ext uri="{FF2B5EF4-FFF2-40B4-BE49-F238E27FC236}">
                <a16:creationId xmlns:a16="http://schemas.microsoft.com/office/drawing/2014/main" id="{1B5E4918-6D50-2B19-3DB3-EF577136AD24}"/>
              </a:ext>
            </a:extLst>
          </p:cNvPr>
          <p:cNvSpPr/>
          <p:nvPr/>
        </p:nvSpPr>
        <p:spPr>
          <a:xfrm>
            <a:off x="3895725" y="1286698"/>
            <a:ext cx="828675" cy="7897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a:extLst>
              <a:ext uri="{FF2B5EF4-FFF2-40B4-BE49-F238E27FC236}">
                <a16:creationId xmlns:a16="http://schemas.microsoft.com/office/drawing/2014/main" id="{60759876-194A-9B07-C322-C80E148A60C8}"/>
              </a:ext>
            </a:extLst>
          </p:cNvPr>
          <p:cNvSpPr txBox="1"/>
          <p:nvPr/>
        </p:nvSpPr>
        <p:spPr>
          <a:xfrm>
            <a:off x="6019800" y="5904099"/>
            <a:ext cx="5658678" cy="584775"/>
          </a:xfrm>
          <a:prstGeom prst="rect">
            <a:avLst/>
          </a:prstGeom>
          <a:noFill/>
        </p:spPr>
        <p:txBody>
          <a:bodyPr wrap="square">
            <a:spAutoFit/>
          </a:bodyPr>
          <a:lstStyle/>
          <a:p>
            <a:pPr marL="36900" defTabSz="457200">
              <a:spcBef>
                <a:spcPct val="20000"/>
              </a:spcBef>
              <a:spcAft>
                <a:spcPts val="600"/>
              </a:spcAft>
              <a:buClr>
                <a:schemeClr val="tx2"/>
              </a:buClr>
              <a:buSzPct val="70000"/>
            </a:pPr>
            <a:r>
              <a:rPr lang="en-US"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Von George </a:t>
            </a:r>
            <a:r>
              <a:rPr lang="en-US" sz="1600" dirty="0" err="1">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Shuklin</a:t>
            </a:r>
            <a:r>
              <a:rPr lang="en-US"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 (talk) - </a:t>
            </a:r>
            <a:r>
              <a:rPr lang="en-US" sz="1600" dirty="0" err="1">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Eigenes</a:t>
            </a:r>
            <a:r>
              <a:rPr lang="en-US"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 </a:t>
            </a:r>
            <a:r>
              <a:rPr lang="en-US" sz="1600" dirty="0" err="1">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Werk</a:t>
            </a:r>
            <a:r>
              <a:rPr lang="en-US"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rPr>
              <a:t>, CC BY-SA 1.0, https://commons.wikimedia.org/w/index.php?curid=5540235</a:t>
            </a:r>
            <a:endParaRPr lang="de-DE" sz="1600" dirty="0">
              <a:ln>
                <a:solidFill>
                  <a:schemeClr val="bg1">
                    <a:lumMod val="75000"/>
                    <a:lumOff val="25000"/>
                    <a:alpha val="10000"/>
                  </a:schemeClr>
                </a:solidFill>
              </a:ln>
              <a:solidFill>
                <a:schemeClr val="tx1">
                  <a:lumMod val="50000"/>
                </a:schemeClr>
              </a:solidFill>
              <a:effectLst>
                <a:outerShdw blurRad="9525" dist="25400" dir="14640000" algn="tl" rotWithShape="0">
                  <a:schemeClr val="bg1">
                    <a:alpha val="30000"/>
                  </a:schemeClr>
                </a:outerShdw>
              </a:effectLst>
            </a:endParaRPr>
          </a:p>
        </p:txBody>
      </p:sp>
      <p:sp>
        <p:nvSpPr>
          <p:cNvPr id="14" name="Rechteck 13">
            <a:hlinkClick r:id="rId4" action="ppaction://hlinksldjump"/>
            <a:extLst>
              <a:ext uri="{FF2B5EF4-FFF2-40B4-BE49-F238E27FC236}">
                <a16:creationId xmlns:a16="http://schemas.microsoft.com/office/drawing/2014/main" id="{B1AAE634-1EAD-7BC1-B58E-06BCB853312B}"/>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82455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dirty="0"/>
          </a:p>
        </p:txBody>
      </p:sp>
      <p:sp>
        <p:nvSpPr>
          <p:cNvPr id="4" name="Rechteck 3">
            <a:hlinkClick r:id="rId2" action="ppaction://hlinksldjump"/>
            <a:extLst>
              <a:ext uri="{FF2B5EF4-FFF2-40B4-BE49-F238E27FC236}">
                <a16:creationId xmlns:a16="http://schemas.microsoft.com/office/drawing/2014/main" id="{B3A8A8B8-39B8-1647-6AF3-059E6FE7023C}"/>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99293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4" y="1095375"/>
            <a:ext cx="10944829" cy="5352117"/>
          </a:xfrm>
        </p:spPr>
        <p:txBody>
          <a:bodyPr>
            <a:normAutofit/>
          </a:bodyPr>
          <a:lstStyle/>
          <a:p>
            <a:pPr marL="36900" indent="0">
              <a:buNone/>
            </a:pPr>
            <a:r>
              <a:rPr lang="de-DE" dirty="0"/>
              <a:t>Wie schön!</a:t>
            </a:r>
          </a:p>
          <a:p>
            <a:pPr marL="36900" indent="0">
              <a:buNone/>
            </a:pPr>
            <a:r>
              <a:rPr lang="de-DE" dirty="0"/>
              <a:t>So, jetzt können wir miteinander anfangen.</a:t>
            </a:r>
          </a:p>
          <a:p>
            <a:pPr marL="36900" indent="0">
              <a:buNone/>
            </a:pPr>
            <a:r>
              <a:rPr lang="de-DE" dirty="0"/>
              <a:t>Bitte auf mich klicken.</a:t>
            </a:r>
          </a:p>
          <a:p>
            <a:pPr marL="36900" indent="0">
              <a:buNone/>
            </a:pPr>
            <a:r>
              <a:rPr lang="de-DE" dirty="0"/>
              <a:t>Dann kommen wir zum Thema.</a:t>
            </a:r>
          </a:p>
        </p:txBody>
      </p:sp>
      <p:pic>
        <p:nvPicPr>
          <p:cNvPr id="4" name="Bildplatzhalter 8">
            <a:hlinkClick r:id="rId2" action="ppaction://hlinksldjump"/>
            <a:extLst>
              <a:ext uri="{FF2B5EF4-FFF2-40B4-BE49-F238E27FC236}">
                <a16:creationId xmlns:a16="http://schemas.microsoft.com/office/drawing/2014/main" id="{9DD04B1C-DDC8-FC83-6579-AAA1EB9C2288}"/>
              </a:ext>
            </a:extLst>
          </p:cNvPr>
          <p:cNvPicPr>
            <a:picLocks noChangeAspect="1"/>
          </p:cNvPicPr>
          <p:nvPr/>
        </p:nvPicPr>
        <p:blipFill>
          <a:blip r:embed="rId3"/>
          <a:srcRect l="45" r="45"/>
          <a:stretch/>
        </p:blipFill>
        <p:spPr>
          <a:xfrm>
            <a:off x="6517807" y="2790825"/>
            <a:ext cx="5417837" cy="3656667"/>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800101"/>
          </a:xfrm>
        </p:spPr>
        <p:txBody>
          <a:bodyPr>
            <a:normAutofit/>
          </a:bodyPr>
          <a:lstStyle/>
          <a:p>
            <a:r>
              <a:rPr lang="de-DE" dirty="0"/>
              <a:t>Danke - das hat ja wunderbar geklappt!</a:t>
            </a:r>
          </a:p>
        </p:txBody>
      </p:sp>
    </p:spTree>
    <p:extLst>
      <p:ext uri="{BB962C8B-B14F-4D97-AF65-F5344CB8AC3E}">
        <p14:creationId xmlns:p14="http://schemas.microsoft.com/office/powerpoint/2010/main" val="191034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290030" y="1095376"/>
            <a:ext cx="11613283" cy="5353762"/>
          </a:xfrm>
        </p:spPr>
        <p:txBody>
          <a:bodyPr>
            <a:normAutofit fontScale="92500"/>
          </a:bodyPr>
          <a:lstStyle/>
          <a:p>
            <a:pPr marL="36900" indent="0">
              <a:buNone/>
            </a:pPr>
            <a:r>
              <a:rPr lang="de-DE" sz="2400" dirty="0"/>
              <a:t>… Das hat sich die methodistische Kirche auf die Fahnen geschrieben.</a:t>
            </a:r>
          </a:p>
          <a:p>
            <a:pPr marL="36900" indent="0">
              <a:buNone/>
            </a:pPr>
            <a:r>
              <a:rPr lang="de-DE" sz="2400" dirty="0"/>
              <a:t>Fühlst Du Dich wohl mit diesem Gedanken?</a:t>
            </a:r>
          </a:p>
          <a:p>
            <a:pPr marL="36900" indent="0">
              <a:buNone/>
            </a:pPr>
            <a:r>
              <a:rPr lang="de-DE" sz="2400" dirty="0"/>
              <a:t>Bitte klicke auf die Antwort, die Dir am ehesten entspricht</a:t>
            </a:r>
          </a:p>
          <a:p>
            <a:pPr marL="36900" indent="0">
              <a:buNone/>
            </a:pPr>
            <a:r>
              <a:rPr lang="de-DE" sz="2400" b="1" dirty="0"/>
              <a:t>(Du siehst schon: was Du anklicken kannst, ist orange hervorgehoben)</a:t>
            </a:r>
          </a:p>
          <a:p>
            <a:r>
              <a:rPr lang="de-DE" sz="2400" dirty="0">
                <a:solidFill>
                  <a:schemeClr val="accent1">
                    <a:lumMod val="60000"/>
                    <a:lumOff val="40000"/>
                  </a:schemeClr>
                </a:solidFill>
              </a:rPr>
              <a:t>Wollen wir dauernd dem Zeitgeist nachrennen?</a:t>
            </a:r>
          </a:p>
          <a:p>
            <a:r>
              <a:rPr lang="de-DE" sz="2400" dirty="0">
                <a:solidFill>
                  <a:schemeClr val="accent1">
                    <a:lumMod val="60000"/>
                    <a:lumOff val="40000"/>
                  </a:schemeClr>
                </a:solidFill>
              </a:rPr>
              <a:t>Irgendwie müssen wir ja auf die Veränderung der Gesellschaft, auf die Altersstruktur von Gesellschaft und EmK eingehen. Außerdem fehlen uns ja auch Pastorinnen und Pastoren!</a:t>
            </a:r>
          </a:p>
          <a:p>
            <a:r>
              <a:rPr lang="de-DE" sz="2400" dirty="0">
                <a:solidFill>
                  <a:schemeClr val="accent1">
                    <a:lumMod val="60000"/>
                    <a:lumOff val="40000"/>
                  </a:schemeClr>
                </a:solidFill>
              </a:rPr>
              <a:t>Veränderung war ohnehin schon überfällig.</a:t>
            </a:r>
            <a:br>
              <a:rPr lang="de-DE" sz="2400" dirty="0">
                <a:solidFill>
                  <a:schemeClr val="accent1">
                    <a:lumMod val="60000"/>
                    <a:lumOff val="40000"/>
                  </a:schemeClr>
                </a:solidFill>
              </a:rPr>
            </a:br>
            <a:r>
              <a:rPr lang="de-DE" sz="2400" dirty="0">
                <a:solidFill>
                  <a:schemeClr val="accent1">
                    <a:lumMod val="60000"/>
                    <a:lumOff val="40000"/>
                  </a:schemeClr>
                </a:solidFill>
              </a:rPr>
              <a:t>Die Zeit und die Welt laufen uns schon lange davon.</a:t>
            </a:r>
          </a:p>
          <a:p>
            <a:r>
              <a:rPr lang="de-DE" sz="2400" dirty="0">
                <a:solidFill>
                  <a:schemeClr val="accent1">
                    <a:lumMod val="60000"/>
                    <a:lumOff val="40000"/>
                  </a:schemeClr>
                </a:solidFill>
              </a:rPr>
              <a:t>Wenn ich ehrlich bin: Glaube und das ganze Brimborium </a:t>
            </a:r>
            <a:r>
              <a:rPr lang="de-DE" sz="2400" dirty="0" err="1">
                <a:solidFill>
                  <a:schemeClr val="accent1">
                    <a:lumMod val="60000"/>
                    <a:lumOff val="40000"/>
                  </a:schemeClr>
                </a:solidFill>
              </a:rPr>
              <a:t>drumrum</a:t>
            </a:r>
            <a:r>
              <a:rPr lang="de-DE" sz="2400" dirty="0">
                <a:solidFill>
                  <a:schemeClr val="accent1">
                    <a:lumMod val="60000"/>
                    <a:lumOff val="40000"/>
                  </a:schemeClr>
                </a:solidFill>
              </a:rPr>
              <a:t> sind mir schon sehr fremd geworden. Gewohnheitsmäßig bin ich noch dabei. Gerade so. Aber es fehlt mir die Relevanz.</a:t>
            </a:r>
          </a:p>
        </p:txBody>
      </p:sp>
      <p:pic>
        <p:nvPicPr>
          <p:cNvPr id="4" name="Bildplatzhalter 8">
            <a:extLst>
              <a:ext uri="{FF2B5EF4-FFF2-40B4-BE49-F238E27FC236}">
                <a16:creationId xmlns:a16="http://schemas.microsoft.com/office/drawing/2014/main" id="{9DD04B1C-DDC8-FC83-6579-AAA1EB9C2288}"/>
              </a:ext>
            </a:extLst>
          </p:cNvPr>
          <p:cNvPicPr>
            <a:picLocks noChangeAspect="1"/>
          </p:cNvPicPr>
          <p:nvPr/>
        </p:nvPicPr>
        <p:blipFill>
          <a:blip r:embed="rId2"/>
          <a:srcRect l="117" r="117"/>
          <a:stretch/>
        </p:blipFill>
        <p:spPr>
          <a:xfrm>
            <a:off x="9171398" y="1095375"/>
            <a:ext cx="3576835" cy="2414117"/>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800101"/>
          </a:xfrm>
        </p:spPr>
        <p:txBody>
          <a:bodyPr>
            <a:normAutofit/>
          </a:bodyPr>
          <a:lstStyle/>
          <a:p>
            <a:r>
              <a:rPr lang="de-DE" dirty="0"/>
              <a:t>Change – Veränderung – Wechsel …</a:t>
            </a:r>
          </a:p>
        </p:txBody>
      </p:sp>
      <p:sp>
        <p:nvSpPr>
          <p:cNvPr id="2" name="Rechteck 1">
            <a:hlinkClick r:id="rId3" action="ppaction://hlinksldjump"/>
            <a:extLst>
              <a:ext uri="{FF2B5EF4-FFF2-40B4-BE49-F238E27FC236}">
                <a16:creationId xmlns:a16="http://schemas.microsoft.com/office/drawing/2014/main" id="{C196A41C-5DCA-5AC0-8332-13D07606EE4B}"/>
              </a:ext>
            </a:extLst>
          </p:cNvPr>
          <p:cNvSpPr/>
          <p:nvPr/>
        </p:nvSpPr>
        <p:spPr>
          <a:xfrm>
            <a:off x="490835" y="3131315"/>
            <a:ext cx="6696001" cy="536713"/>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hlinkClick r:id="rId4" action="ppaction://hlinksldjump"/>
            <a:extLst>
              <a:ext uri="{FF2B5EF4-FFF2-40B4-BE49-F238E27FC236}">
                <a16:creationId xmlns:a16="http://schemas.microsoft.com/office/drawing/2014/main" id="{DF15C5BD-B371-39FD-8196-4DC4A54600AE}"/>
              </a:ext>
            </a:extLst>
          </p:cNvPr>
          <p:cNvSpPr/>
          <p:nvPr/>
        </p:nvSpPr>
        <p:spPr>
          <a:xfrm>
            <a:off x="414127" y="3718530"/>
            <a:ext cx="11363742" cy="83333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hlinkClick r:id="rId5" action="ppaction://hlinksldjump"/>
            <a:extLst>
              <a:ext uri="{FF2B5EF4-FFF2-40B4-BE49-F238E27FC236}">
                <a16:creationId xmlns:a16="http://schemas.microsoft.com/office/drawing/2014/main" id="{5A0C195A-F833-0C89-D400-20977B34870B}"/>
              </a:ext>
            </a:extLst>
          </p:cNvPr>
          <p:cNvSpPr/>
          <p:nvPr/>
        </p:nvSpPr>
        <p:spPr>
          <a:xfrm>
            <a:off x="414127" y="4551860"/>
            <a:ext cx="10864079" cy="882173"/>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hlinkClick r:id="rId6" action="ppaction://hlinksldjump"/>
            <a:extLst>
              <a:ext uri="{FF2B5EF4-FFF2-40B4-BE49-F238E27FC236}">
                <a16:creationId xmlns:a16="http://schemas.microsoft.com/office/drawing/2014/main" id="{4C4B5BBD-1D1D-7FE3-8316-399B98880D02}"/>
              </a:ext>
            </a:extLst>
          </p:cNvPr>
          <p:cNvSpPr/>
          <p:nvPr/>
        </p:nvSpPr>
        <p:spPr>
          <a:xfrm>
            <a:off x="414128" y="5434034"/>
            <a:ext cx="11363742" cy="882173"/>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81816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dirty="0"/>
          </a:p>
        </p:txBody>
      </p:sp>
      <p:sp>
        <p:nvSpPr>
          <p:cNvPr id="4" name="Rechteck 3">
            <a:hlinkClick r:id="rId2" action="ppaction://hlinksldjump"/>
            <a:extLst>
              <a:ext uri="{FF2B5EF4-FFF2-40B4-BE49-F238E27FC236}">
                <a16:creationId xmlns:a16="http://schemas.microsoft.com/office/drawing/2014/main" id="{B3A8A8B8-39B8-1647-6AF3-059E6FE7023C}"/>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544299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3" y="1305135"/>
            <a:ext cx="11062027" cy="5131919"/>
          </a:xfrm>
        </p:spPr>
        <p:txBody>
          <a:bodyPr>
            <a:normAutofit fontScale="92500" lnSpcReduction="20000"/>
          </a:bodyPr>
          <a:lstStyle/>
          <a:p>
            <a:pPr marL="36900" indent="0">
              <a:buNone/>
            </a:pPr>
            <a:r>
              <a:rPr lang="de-DE" sz="2400" dirty="0"/>
              <a:t>												Das finde ich toll!</a:t>
            </a:r>
          </a:p>
          <a:p>
            <a:pPr marL="36900" indent="0">
              <a:buNone/>
            </a:pPr>
            <a:r>
              <a:rPr lang="de-DE" sz="2400" dirty="0"/>
              <a:t>Lass uns doch gemeinsam den Willen Gottes suchen und Ihm folgen!</a:t>
            </a:r>
          </a:p>
          <a:p>
            <a:pPr marL="36900" indent="0">
              <a:buNone/>
            </a:pPr>
            <a:r>
              <a:rPr lang="de-DE" sz="2400" dirty="0"/>
              <a:t>                                     	Aber: Wenn schon, dann richtig. </a:t>
            </a:r>
            <a:br>
              <a:rPr lang="de-DE" sz="2400" dirty="0"/>
            </a:br>
            <a:r>
              <a:rPr lang="de-DE" sz="2400" dirty="0"/>
              <a:t>		    				Daher sollten wir etwas beachten:</a:t>
            </a:r>
            <a:br>
              <a:rPr lang="de-DE" sz="2400" dirty="0"/>
            </a:br>
            <a:r>
              <a:rPr lang="de-DE" sz="2400" dirty="0"/>
              <a:t>						Wenn es sich als nötig erweist, um Gott gerecht zu werden: </a:t>
            </a:r>
            <a:br>
              <a:rPr lang="de-DE" sz="2400" dirty="0"/>
            </a:br>
            <a:r>
              <a:rPr lang="de-DE" sz="2400" dirty="0"/>
              <a:t>						Lass uns bereit sein, uns auch von bisherigen Vorstellungen zu lösen!</a:t>
            </a:r>
          </a:p>
          <a:p>
            <a:pPr marL="36900" indent="0">
              <a:buNone/>
            </a:pPr>
            <a:r>
              <a:rPr lang="de-DE" sz="2400" dirty="0"/>
              <a:t>Es soll nicht darum gehen, was Gott </a:t>
            </a:r>
            <a:r>
              <a:rPr lang="de-DE" sz="2400" b="1" i="1" dirty="0"/>
              <a:t>wollen</a:t>
            </a:r>
            <a:r>
              <a:rPr lang="de-DE" sz="2400" dirty="0"/>
              <a:t> </a:t>
            </a:r>
            <a:r>
              <a:rPr lang="de-DE" sz="2400" b="1" i="1" dirty="0"/>
              <a:t>könnte</a:t>
            </a:r>
            <a:r>
              <a:rPr lang="de-DE" sz="2400" dirty="0"/>
              <a:t>, sondern was Gott </a:t>
            </a:r>
            <a:r>
              <a:rPr lang="de-DE" sz="2400" b="1" i="1" dirty="0"/>
              <a:t>will</a:t>
            </a:r>
            <a:r>
              <a:rPr lang="de-DE" sz="2400" dirty="0"/>
              <a:t>. </a:t>
            </a:r>
            <a:br>
              <a:rPr lang="de-DE" sz="2400" dirty="0"/>
            </a:br>
            <a:r>
              <a:rPr lang="de-DE" sz="2400" dirty="0"/>
              <a:t>Nicht, was Gott getan haben </a:t>
            </a:r>
            <a:r>
              <a:rPr lang="de-DE" sz="2400" b="1" i="1" dirty="0"/>
              <a:t>könnte</a:t>
            </a:r>
            <a:r>
              <a:rPr lang="de-DE" sz="2400" dirty="0"/>
              <a:t>, sondern was Er sich entschieden hat, zu tun. </a:t>
            </a:r>
            <a:br>
              <a:rPr lang="de-DE" sz="2400" dirty="0"/>
            </a:br>
            <a:r>
              <a:rPr lang="de-DE" sz="2400" dirty="0"/>
              <a:t>Sein </a:t>
            </a:r>
            <a:r>
              <a:rPr lang="de-DE" sz="2400" b="1" i="1" dirty="0"/>
              <a:t>tatsächliches Handeln </a:t>
            </a:r>
            <a:r>
              <a:rPr lang="de-DE" sz="2400" dirty="0"/>
              <a:t>soll zählen*. Wäre das so für Dich o.k.?</a:t>
            </a:r>
          </a:p>
          <a:p>
            <a:pPr marL="36900" indent="0">
              <a:buNone/>
            </a:pPr>
            <a:r>
              <a:rPr lang="de-DE" sz="1900" dirty="0"/>
              <a:t>*)… So weit sich das halt herausfinden lässt …</a:t>
            </a:r>
          </a:p>
          <a:p>
            <a:r>
              <a:rPr lang="de-DE" sz="2400" dirty="0">
                <a:solidFill>
                  <a:schemeClr val="accent1">
                    <a:lumMod val="60000"/>
                    <a:lumOff val="40000"/>
                  </a:schemeClr>
                </a:solidFill>
              </a:rPr>
              <a:t>Einverstanden! Wir versuchen das mal zusammen. Lass uns losgehen!</a:t>
            </a:r>
          </a:p>
          <a:p>
            <a:r>
              <a:rPr lang="de-DE" sz="2400" dirty="0">
                <a:solidFill>
                  <a:schemeClr val="accent1">
                    <a:lumMod val="60000"/>
                    <a:lumOff val="40000"/>
                  </a:schemeClr>
                </a:solidFill>
              </a:rPr>
              <a:t>Irgendwie ist mir das nicht ganz geheuer! Was ich von Dir gehört habe, sagt man Dir liberales </a:t>
            </a:r>
            <a:br>
              <a:rPr lang="de-DE" sz="2400" dirty="0">
                <a:solidFill>
                  <a:schemeClr val="accent1">
                    <a:lumMod val="60000"/>
                    <a:lumOff val="40000"/>
                  </a:schemeClr>
                </a:solidFill>
              </a:rPr>
            </a:br>
            <a:r>
              <a:rPr lang="de-DE" sz="2400" dirty="0">
                <a:solidFill>
                  <a:schemeClr val="accent1">
                    <a:lumMod val="60000"/>
                    <a:lumOff val="40000"/>
                  </a:schemeClr>
                </a:solidFill>
              </a:rPr>
              <a:t>Denken nach. Das passt doch nicht zu dem, was Du mir vorschlägst. Ich fürchte, </a:t>
            </a:r>
            <a:br>
              <a:rPr lang="de-DE" sz="2400" dirty="0">
                <a:solidFill>
                  <a:schemeClr val="accent1">
                    <a:lumMod val="60000"/>
                    <a:lumOff val="40000"/>
                  </a:schemeClr>
                </a:solidFill>
              </a:rPr>
            </a:br>
            <a:r>
              <a:rPr lang="de-DE" sz="2400" dirty="0">
                <a:solidFill>
                  <a:schemeClr val="accent1">
                    <a:lumMod val="60000"/>
                    <a:lumOff val="40000"/>
                  </a:schemeClr>
                </a:solidFill>
              </a:rPr>
              <a:t>Du versuchst mich aufs Glatteis zu führen! Du bist doch nur ein Anhänger einer Ideologie. </a:t>
            </a:r>
          </a:p>
        </p:txBody>
      </p:sp>
      <p:pic>
        <p:nvPicPr>
          <p:cNvPr id="4" name="Bildplatzhalter 8">
            <a:extLst>
              <a:ext uri="{FF2B5EF4-FFF2-40B4-BE49-F238E27FC236}">
                <a16:creationId xmlns:a16="http://schemas.microsoft.com/office/drawing/2014/main" id="{9DD04B1C-DDC8-FC83-6579-AAA1EB9C2288}"/>
              </a:ext>
            </a:extLst>
          </p:cNvPr>
          <p:cNvPicPr>
            <a:picLocks noChangeAspect="1"/>
          </p:cNvPicPr>
          <p:nvPr/>
        </p:nvPicPr>
        <p:blipFill>
          <a:blip r:embed="rId2"/>
          <a:srcRect l="186" r="186"/>
          <a:stretch/>
        </p:blipFill>
        <p:spPr>
          <a:xfrm>
            <a:off x="1056950" y="2094747"/>
            <a:ext cx="1916909" cy="1293781"/>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1086396"/>
          </a:xfrm>
        </p:spPr>
        <p:txBody>
          <a:bodyPr>
            <a:noAutofit/>
          </a:bodyPr>
          <a:lstStyle/>
          <a:p>
            <a:pPr algn="l"/>
            <a:r>
              <a:rPr lang="de-DE" sz="2800" dirty="0"/>
              <a:t>Verstehe ich Dich richtig: </a:t>
            </a:r>
            <a:br>
              <a:rPr lang="de-DE" sz="2800" dirty="0"/>
            </a:br>
            <a:r>
              <a:rPr lang="de-DE" sz="2800" dirty="0"/>
              <a:t>Du möchtest nicht menschlichen Vorgaben, </a:t>
            </a:r>
            <a:br>
              <a:rPr lang="de-DE" sz="2800" dirty="0"/>
            </a:br>
            <a:r>
              <a:rPr lang="de-DE" sz="2800" dirty="0"/>
              <a:t>sondern Gottes Gedanken folgen?</a:t>
            </a:r>
          </a:p>
        </p:txBody>
      </p:sp>
      <p:sp>
        <p:nvSpPr>
          <p:cNvPr id="2" name="Rechteck 1">
            <a:hlinkClick r:id="rId3" action="ppaction://hlinksldjump"/>
            <a:extLst>
              <a:ext uri="{FF2B5EF4-FFF2-40B4-BE49-F238E27FC236}">
                <a16:creationId xmlns:a16="http://schemas.microsoft.com/office/drawing/2014/main" id="{1E8E66D7-4A31-FB35-226F-7D04BFD2789D}"/>
              </a:ext>
            </a:extLst>
          </p:cNvPr>
          <p:cNvSpPr/>
          <p:nvPr/>
        </p:nvSpPr>
        <p:spPr>
          <a:xfrm>
            <a:off x="1157655" y="4865653"/>
            <a:ext cx="8021147" cy="536713"/>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hlinkClick r:id="rId4" action="ppaction://hlinksldjump"/>
            <a:extLst>
              <a:ext uri="{FF2B5EF4-FFF2-40B4-BE49-F238E27FC236}">
                <a16:creationId xmlns:a16="http://schemas.microsoft.com/office/drawing/2014/main" id="{4579A3AC-A5F2-C578-C31E-555BB8C071B0}"/>
              </a:ext>
            </a:extLst>
          </p:cNvPr>
          <p:cNvSpPr/>
          <p:nvPr/>
        </p:nvSpPr>
        <p:spPr>
          <a:xfrm>
            <a:off x="704326" y="5381199"/>
            <a:ext cx="10978531" cy="1031028"/>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4087411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dirty="0"/>
          </a:p>
        </p:txBody>
      </p:sp>
      <p:sp>
        <p:nvSpPr>
          <p:cNvPr id="4" name="Rechteck 3">
            <a:hlinkClick r:id="rId2" action="ppaction://hlinksldjump"/>
            <a:extLst>
              <a:ext uri="{FF2B5EF4-FFF2-40B4-BE49-F238E27FC236}">
                <a16:creationId xmlns:a16="http://schemas.microsoft.com/office/drawing/2014/main" id="{B3A8A8B8-39B8-1647-6AF3-059E6FE7023C}"/>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82515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4" y="1746421"/>
            <a:ext cx="10944829" cy="5025081"/>
          </a:xfrm>
        </p:spPr>
        <p:txBody>
          <a:bodyPr>
            <a:normAutofit/>
          </a:bodyPr>
          <a:lstStyle/>
          <a:p>
            <a:pPr marL="36900" indent="0">
              <a:buNone/>
            </a:pPr>
            <a:r>
              <a:rPr lang="de-DE" sz="2400" dirty="0"/>
              <a:t>Es kann schon sein, dass ich den Ruf habe, liberal zu sein.</a:t>
            </a:r>
            <a:br>
              <a:rPr lang="de-DE" sz="2400" dirty="0"/>
            </a:br>
            <a:r>
              <a:rPr lang="de-DE" sz="2400" dirty="0"/>
              <a:t>Denkst Du, das steht dem im Wege, nach Gottes Willen zu fragen?</a:t>
            </a:r>
          </a:p>
          <a:p>
            <a:pPr marL="36900" indent="0">
              <a:buNone/>
            </a:pPr>
            <a:r>
              <a:rPr lang="de-DE" sz="2400" dirty="0"/>
              <a:t>Dann muss ich doch noch weiter ausholen.</a:t>
            </a:r>
          </a:p>
          <a:p>
            <a:pPr marL="36900" indent="0">
              <a:buNone/>
            </a:pPr>
            <a:r>
              <a:rPr lang="de-DE" sz="2400" dirty="0"/>
              <a:t>Denn ich meine es ernst: </a:t>
            </a:r>
            <a:br>
              <a:rPr lang="de-DE" sz="2400" dirty="0"/>
            </a:br>
            <a:r>
              <a:rPr lang="de-DE" sz="2400" dirty="0"/>
              <a:t>Von Ideologien aller Art möchte ich mich lösen. </a:t>
            </a:r>
            <a:br>
              <a:rPr lang="de-DE" sz="2400" dirty="0"/>
            </a:br>
            <a:r>
              <a:rPr lang="de-DE" sz="2400" dirty="0"/>
              <a:t>Und Gottes Wille ist für mich entscheidend.</a:t>
            </a:r>
          </a:p>
          <a:p>
            <a:pPr marL="36900" indent="0">
              <a:buNone/>
            </a:pPr>
            <a:endParaRPr lang="de-DE" sz="2400" dirty="0"/>
          </a:p>
          <a:p>
            <a:pPr marL="36900" indent="0">
              <a:buNone/>
            </a:pPr>
            <a:r>
              <a:rPr lang="de-DE" sz="2400" dirty="0"/>
              <a:t>Daher: Ein paar Worte zu den fraglichen Begriffen Liberalismus und Liberalität</a:t>
            </a:r>
          </a:p>
        </p:txBody>
      </p:sp>
      <p:pic>
        <p:nvPicPr>
          <p:cNvPr id="4" name="Bildplatzhalter 8">
            <a:extLst>
              <a:ext uri="{FF2B5EF4-FFF2-40B4-BE49-F238E27FC236}">
                <a16:creationId xmlns:a16="http://schemas.microsoft.com/office/drawing/2014/main" id="{9DD04B1C-DDC8-FC83-6579-AAA1EB9C2288}"/>
              </a:ext>
            </a:extLst>
          </p:cNvPr>
          <p:cNvPicPr>
            <a:picLocks noChangeAspect="1"/>
          </p:cNvPicPr>
          <p:nvPr/>
        </p:nvPicPr>
        <p:blipFill>
          <a:blip r:embed="rId2"/>
          <a:srcRect l="186" r="186"/>
          <a:stretch/>
        </p:blipFill>
        <p:spPr>
          <a:xfrm>
            <a:off x="8199783" y="0"/>
            <a:ext cx="2362178" cy="1594307"/>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800101"/>
          </a:xfrm>
        </p:spPr>
        <p:txBody>
          <a:bodyPr>
            <a:normAutofit fontScale="90000"/>
          </a:bodyPr>
          <a:lstStyle/>
          <a:p>
            <a:pPr algn="l"/>
            <a:r>
              <a:rPr lang="de-DE" dirty="0"/>
              <a:t>Liberalismus, Liberalität, </a:t>
            </a:r>
            <a:br>
              <a:rPr lang="de-DE" dirty="0"/>
            </a:br>
            <a:r>
              <a:rPr lang="de-DE" dirty="0"/>
              <a:t>liberale Haltungen?</a:t>
            </a:r>
          </a:p>
        </p:txBody>
      </p:sp>
      <p:sp>
        <p:nvSpPr>
          <p:cNvPr id="2" name="Rechteck 1">
            <a:hlinkClick r:id="rId3" action="ppaction://hlinksldjump"/>
            <a:extLst>
              <a:ext uri="{FF2B5EF4-FFF2-40B4-BE49-F238E27FC236}">
                <a16:creationId xmlns:a16="http://schemas.microsoft.com/office/drawing/2014/main" id="{CE185543-0A1C-1C4A-CDF2-0C8ED2826EEA}"/>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753350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4" y="1390649"/>
            <a:ext cx="10944829" cy="5380853"/>
          </a:xfrm>
        </p:spPr>
        <p:txBody>
          <a:bodyPr>
            <a:normAutofit fontScale="92500" lnSpcReduction="10000"/>
          </a:bodyPr>
          <a:lstStyle/>
          <a:p>
            <a:pPr marL="36900" indent="0">
              <a:buNone/>
            </a:pPr>
            <a:r>
              <a:rPr lang="de-DE" sz="2400" dirty="0"/>
              <a:t>Es gibt recht unterschiedliche Arten von Liberalität. </a:t>
            </a:r>
          </a:p>
          <a:p>
            <a:pPr marL="36900" indent="0">
              <a:buNone/>
            </a:pPr>
            <a:r>
              <a:rPr lang="de-DE" sz="2400" dirty="0"/>
              <a:t>Manche machen Liberalismus zu einer Art Grundprinzip, an dem sie alles andere messen.</a:t>
            </a:r>
          </a:p>
          <a:p>
            <a:pPr marL="36900" indent="0">
              <a:buNone/>
            </a:pPr>
            <a:r>
              <a:rPr lang="de-DE" sz="2400" dirty="0"/>
              <a:t>Andere vertreten Liberalismus, um ganz nach ihren Bedürfnissen leben zu können und machen diese zu ihrem Maßstab. Erst die Bedürfnisse der anderen Menschen setzen ihnen Grenzen. Hier ist Liberalität davon abgeleitet, dass Menschen mit gleichen Rechten in der Welt miteinander auskommen müssen.</a:t>
            </a:r>
          </a:p>
          <a:p>
            <a:pPr marL="36900" indent="0">
              <a:buNone/>
            </a:pPr>
            <a:r>
              <a:rPr lang="de-DE" sz="2400" dirty="0"/>
              <a:t>Wieder andere sehen ihre eigene Begrenztheit und die Begrenztheit des menschlichen Erkennens überhaupt. Das hindert sie, anderen etwas aufzuzwingen, was sie selber wichtig finden. Dadurch kommen sie ebenfalls  zu einer Art Liberalität, die äußerlich immer wieder dem oben erwähnten Liberalismus ähnelt. Liberalität ist aber hier kein absoluter Maßstab, sondern ein abgeleiteter, wenn auch sehr wichtiger.</a:t>
            </a:r>
          </a:p>
          <a:p>
            <a:pPr marL="36900" indent="0">
              <a:buNone/>
            </a:pPr>
            <a:r>
              <a:rPr lang="de-DE" sz="2400" dirty="0"/>
              <a:t>Wenn man mich schon einsortieren möchte, dann bitte in die letzte Kategorie.</a:t>
            </a:r>
            <a:br>
              <a:rPr lang="de-DE" sz="2400" dirty="0"/>
            </a:br>
            <a:r>
              <a:rPr lang="de-DE" sz="2400" dirty="0"/>
              <a:t>Denn dies Art von „liberal“ passt sehr gut mit der Suche nach Gottes Willen zusammen.</a:t>
            </a:r>
            <a:br>
              <a:rPr lang="de-DE" sz="2400" dirty="0"/>
            </a:br>
            <a:r>
              <a:rPr lang="de-DE" sz="2400" dirty="0"/>
              <a:t>Du kannst es also ruhig mit mir versuchen.</a:t>
            </a:r>
          </a:p>
        </p:txBody>
      </p:sp>
      <p:pic>
        <p:nvPicPr>
          <p:cNvPr id="4" name="Bildplatzhalter 8">
            <a:extLst>
              <a:ext uri="{FF2B5EF4-FFF2-40B4-BE49-F238E27FC236}">
                <a16:creationId xmlns:a16="http://schemas.microsoft.com/office/drawing/2014/main" id="{9DD04B1C-DDC8-FC83-6579-AAA1EB9C2288}"/>
              </a:ext>
            </a:extLst>
          </p:cNvPr>
          <p:cNvPicPr>
            <a:picLocks noChangeAspect="1"/>
          </p:cNvPicPr>
          <p:nvPr/>
        </p:nvPicPr>
        <p:blipFill>
          <a:blip r:embed="rId2"/>
          <a:srcRect l="186" r="186"/>
          <a:stretch/>
        </p:blipFill>
        <p:spPr>
          <a:xfrm>
            <a:off x="8199783" y="0"/>
            <a:ext cx="2362178" cy="1594307"/>
          </a:xfrm>
          <a:prstGeom prst="rect">
            <a:avLst/>
          </a:prstGeom>
        </p:spPr>
      </p:pic>
      <p:sp>
        <p:nvSpPr>
          <p:cNvPr id="5" name="Titel 1">
            <a:extLst>
              <a:ext uri="{FF2B5EF4-FFF2-40B4-BE49-F238E27FC236}">
                <a16:creationId xmlns:a16="http://schemas.microsoft.com/office/drawing/2014/main" id="{6F35D6BB-4F77-755F-C7E2-730589828B97}"/>
              </a:ext>
            </a:extLst>
          </p:cNvPr>
          <p:cNvSpPr>
            <a:spLocks noGrp="1"/>
          </p:cNvSpPr>
          <p:nvPr>
            <p:ph type="title"/>
          </p:nvPr>
        </p:nvSpPr>
        <p:spPr>
          <a:xfrm>
            <a:off x="913796" y="295274"/>
            <a:ext cx="10944830" cy="800101"/>
          </a:xfrm>
        </p:spPr>
        <p:txBody>
          <a:bodyPr>
            <a:normAutofit fontScale="90000"/>
          </a:bodyPr>
          <a:lstStyle/>
          <a:p>
            <a:pPr algn="l"/>
            <a:r>
              <a:rPr lang="de-DE" dirty="0"/>
              <a:t>Liberalismus, Liberalität, </a:t>
            </a:r>
            <a:br>
              <a:rPr lang="de-DE" dirty="0"/>
            </a:br>
            <a:r>
              <a:rPr lang="de-DE" dirty="0"/>
              <a:t>liberale Haltungen?</a:t>
            </a:r>
          </a:p>
        </p:txBody>
      </p:sp>
      <p:sp>
        <p:nvSpPr>
          <p:cNvPr id="2" name="Rechteck 1">
            <a:hlinkClick r:id="rId3" action="ppaction://hlinksldjump"/>
            <a:extLst>
              <a:ext uri="{FF2B5EF4-FFF2-40B4-BE49-F238E27FC236}">
                <a16:creationId xmlns:a16="http://schemas.microsoft.com/office/drawing/2014/main" id="{CE185543-0A1C-1C4A-CDF2-0C8ED2826EEA}"/>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3932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dirty="0"/>
          </a:p>
        </p:txBody>
      </p:sp>
      <p:sp>
        <p:nvSpPr>
          <p:cNvPr id="4" name="Rechteck 3">
            <a:hlinkClick r:id="rId2" action="ppaction://hlinksldjump"/>
            <a:extLst>
              <a:ext uri="{FF2B5EF4-FFF2-40B4-BE49-F238E27FC236}">
                <a16:creationId xmlns:a16="http://schemas.microsoft.com/office/drawing/2014/main" id="{B3A8A8B8-39B8-1647-6AF3-059E6FE7023C}"/>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02118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a:xfrm>
            <a:off x="0" y="609600"/>
            <a:ext cx="12192000" cy="253307"/>
          </a:xfrm>
        </p:spPr>
        <p:txBody>
          <a:bodyPr>
            <a:noAutofit/>
          </a:bodyPr>
          <a:lstStyle/>
          <a:p>
            <a:r>
              <a:rPr lang="de-DE" sz="3600" dirty="0"/>
              <a:t>Wollen wir wirklich nur auf die Organisationsstrukturen schauen?</a:t>
            </a:r>
            <a:br>
              <a:rPr lang="de-DE" sz="3600" dirty="0"/>
            </a:br>
            <a:r>
              <a:rPr lang="de-DE" sz="3600" dirty="0"/>
              <a:t>Sind nicht gerade die Inhalte das Problem?</a:t>
            </a:r>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420130" y="1466335"/>
            <a:ext cx="11475308" cy="5391665"/>
          </a:xfrm>
        </p:spPr>
        <p:txBody>
          <a:bodyPr>
            <a:normAutofit fontScale="77500" lnSpcReduction="20000"/>
          </a:bodyPr>
          <a:lstStyle/>
          <a:p>
            <a:pPr marL="36900" indent="0">
              <a:buNone/>
            </a:pPr>
            <a:r>
              <a:rPr lang="de-DE" dirty="0"/>
              <a:t>Christlicher Glaube erscheint vielen Menschen bedeutungslos. Nicht relevant. </a:t>
            </a:r>
            <a:br>
              <a:rPr lang="de-DE" dirty="0"/>
            </a:br>
            <a:r>
              <a:rPr lang="de-DE" dirty="0"/>
              <a:t>Relevanz hängt aber sehr eng mit Inhalten zusammen:</a:t>
            </a:r>
            <a:br>
              <a:rPr lang="de-DE" dirty="0"/>
            </a:br>
            <a:r>
              <a:rPr lang="de-DE" dirty="0"/>
              <a:t>Wie gehaltvoll ist das, was wir anderen anbieten können – und zwar aus </a:t>
            </a:r>
            <a:r>
              <a:rPr lang="de-DE" b="1" dirty="0"/>
              <a:t>ihrem</a:t>
            </a:r>
            <a:r>
              <a:rPr lang="de-DE" dirty="0"/>
              <a:t> Blickwinkel?</a:t>
            </a:r>
          </a:p>
          <a:p>
            <a:pPr marL="36900" indent="0">
              <a:buNone/>
            </a:pPr>
            <a:r>
              <a:rPr lang="de-DE" dirty="0"/>
              <a:t>Ich fürchte, wir sehen den Wald vor lauter Bäumen nicht! </a:t>
            </a:r>
            <a:br>
              <a:rPr lang="de-DE" dirty="0"/>
            </a:br>
            <a:r>
              <a:rPr lang="de-DE" dirty="0"/>
              <a:t>Wir können die Relevanz nicht verständlich machen, obwohl wir von ihr dicht umgeben sind.</a:t>
            </a:r>
          </a:p>
          <a:p>
            <a:pPr marL="36900" indent="0">
              <a:buNone/>
            </a:pPr>
            <a:r>
              <a:rPr lang="de-DE" dirty="0"/>
              <a:t>Das möchte ich gerne mit Dir ergründen: Brauchen wir neue Inhalte und Erkenntnisse?</a:t>
            </a:r>
          </a:p>
          <a:p>
            <a:r>
              <a:rPr lang="de-DE" sz="2600" dirty="0">
                <a:solidFill>
                  <a:schemeClr val="accent1">
                    <a:lumMod val="60000"/>
                    <a:lumOff val="40000"/>
                  </a:schemeClr>
                </a:solidFill>
              </a:rPr>
              <a:t>Ich möchte mich auf die alten Traditionen und Werte zurückbesinnen und diese stärken. </a:t>
            </a:r>
            <a:br>
              <a:rPr lang="de-DE" sz="2600" dirty="0">
                <a:solidFill>
                  <a:schemeClr val="accent1">
                    <a:lumMod val="60000"/>
                    <a:lumOff val="40000"/>
                  </a:schemeClr>
                </a:solidFill>
              </a:rPr>
            </a:br>
            <a:r>
              <a:rPr lang="de-DE" sz="2600" dirty="0">
                <a:solidFill>
                  <a:schemeClr val="accent1">
                    <a:lumMod val="60000"/>
                    <a:lumOff val="40000"/>
                  </a:schemeClr>
                </a:solidFill>
              </a:rPr>
              <a:t>Unsere Väter sind damit gut zurechtgekommen und Gott hat sich in ihrer Zeit machtvoll gezeigt. </a:t>
            </a:r>
            <a:br>
              <a:rPr lang="de-DE" sz="2600" dirty="0">
                <a:solidFill>
                  <a:schemeClr val="accent1">
                    <a:lumMod val="60000"/>
                    <a:lumOff val="40000"/>
                  </a:schemeClr>
                </a:solidFill>
              </a:rPr>
            </a:br>
            <a:r>
              <a:rPr lang="de-DE" sz="2600" dirty="0">
                <a:solidFill>
                  <a:schemeClr val="accent1">
                    <a:lumMod val="60000"/>
                    <a:lumOff val="40000"/>
                  </a:schemeClr>
                </a:solidFill>
              </a:rPr>
              <a:t>An Inhalten möchte ich auf keinen Fall etwas ändern.</a:t>
            </a:r>
          </a:p>
          <a:p>
            <a:r>
              <a:rPr lang="de-DE" sz="2600" dirty="0">
                <a:solidFill>
                  <a:schemeClr val="accent1">
                    <a:lumMod val="60000"/>
                    <a:lumOff val="40000"/>
                  </a:schemeClr>
                </a:solidFill>
              </a:rPr>
              <a:t>Ich finde, es geht uns vergleichsweise gut. Wir werden zwar Federn lassen – aber mit dem Change-Prozess wird es schon klappen. Ich denke, es reicht, die Form zu ändern: Organisation und Struktur. Dann läuft es schon wieder. Als Christ kann ich optimistisch sein: Gott lässt seine Kirche nicht im Stich. Wir brauchen nur eine Verkündigung in neuen Formen. Neue Formen sind das, was Menschen anspricht.</a:t>
            </a:r>
          </a:p>
          <a:p>
            <a:r>
              <a:rPr lang="de-DE" sz="2600" dirty="0">
                <a:solidFill>
                  <a:schemeClr val="accent1">
                    <a:lumMod val="60000"/>
                    <a:lumOff val="40000"/>
                  </a:schemeClr>
                </a:solidFill>
              </a:rPr>
              <a:t>Ich finde es schon seltsam, dass es nicht gelingt, den Kern des Evangeliums rüberzubringen.</a:t>
            </a:r>
            <a:br>
              <a:rPr lang="de-DE" sz="2600" dirty="0">
                <a:solidFill>
                  <a:schemeClr val="accent1">
                    <a:lumMod val="60000"/>
                    <a:lumOff val="40000"/>
                  </a:schemeClr>
                </a:solidFill>
              </a:rPr>
            </a:br>
            <a:r>
              <a:rPr lang="de-DE" sz="2600" dirty="0">
                <a:solidFill>
                  <a:schemeClr val="accent1">
                    <a:lumMod val="60000"/>
                    <a:lumOff val="40000"/>
                  </a:schemeClr>
                </a:solidFill>
              </a:rPr>
              <a:t>Wir sollten uns schon fragen, ob wir nicht etwas ganz Grundsätzliches übersehen.</a:t>
            </a:r>
            <a:br>
              <a:rPr lang="de-DE" sz="2600" dirty="0">
                <a:solidFill>
                  <a:schemeClr val="accent1">
                    <a:lumMod val="60000"/>
                    <a:lumOff val="40000"/>
                  </a:schemeClr>
                </a:solidFill>
              </a:rPr>
            </a:br>
            <a:r>
              <a:rPr lang="de-DE" sz="2600" dirty="0">
                <a:solidFill>
                  <a:schemeClr val="accent1">
                    <a:lumMod val="60000"/>
                    <a:lumOff val="40000"/>
                  </a:schemeClr>
                </a:solidFill>
              </a:rPr>
              <a:t>O.K. – schauen wir uns mal die Inhalte an.</a:t>
            </a:r>
          </a:p>
          <a:p>
            <a:endParaRPr lang="de-DE" dirty="0"/>
          </a:p>
        </p:txBody>
      </p:sp>
      <p:sp>
        <p:nvSpPr>
          <p:cNvPr id="4" name="Rechteck 3">
            <a:hlinkClick r:id="rId2" action="ppaction://hlinksldjump"/>
            <a:extLst>
              <a:ext uri="{FF2B5EF4-FFF2-40B4-BE49-F238E27FC236}">
                <a16:creationId xmlns:a16="http://schemas.microsoft.com/office/drawing/2014/main" id="{746B1A4D-A20E-D4C2-325A-6E8203B34B3E}"/>
              </a:ext>
            </a:extLst>
          </p:cNvPr>
          <p:cNvSpPr/>
          <p:nvPr/>
        </p:nvSpPr>
        <p:spPr>
          <a:xfrm>
            <a:off x="100215" y="3310920"/>
            <a:ext cx="12091785" cy="1008451"/>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Rechteck 4">
            <a:hlinkClick r:id="rId3" action="ppaction://hlinksldjump"/>
            <a:extLst>
              <a:ext uri="{FF2B5EF4-FFF2-40B4-BE49-F238E27FC236}">
                <a16:creationId xmlns:a16="http://schemas.microsoft.com/office/drawing/2014/main" id="{1DC8027B-EB9E-3217-618A-D24908C39802}"/>
              </a:ext>
            </a:extLst>
          </p:cNvPr>
          <p:cNvSpPr/>
          <p:nvPr/>
        </p:nvSpPr>
        <p:spPr>
          <a:xfrm>
            <a:off x="37069" y="4319371"/>
            <a:ext cx="12091785" cy="1257645"/>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hlinkClick r:id="rId4" action="ppaction://hlinksldjump"/>
            <a:extLst>
              <a:ext uri="{FF2B5EF4-FFF2-40B4-BE49-F238E27FC236}">
                <a16:creationId xmlns:a16="http://schemas.microsoft.com/office/drawing/2014/main" id="{313503E3-18EC-D99D-F241-6FF594088E0C}"/>
              </a:ext>
            </a:extLst>
          </p:cNvPr>
          <p:cNvSpPr/>
          <p:nvPr/>
        </p:nvSpPr>
        <p:spPr>
          <a:xfrm>
            <a:off x="0" y="5509054"/>
            <a:ext cx="12030002" cy="1257645"/>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58644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C0DD3703-6809-DB43-CC10-0420D1D1D565}"/>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3497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a:xfrm>
            <a:off x="913795" y="609600"/>
            <a:ext cx="10353762" cy="164757"/>
          </a:xfrm>
        </p:spPr>
        <p:txBody>
          <a:bodyPr>
            <a:normAutofit fontScale="90000"/>
          </a:bodyPr>
          <a:lstStyle/>
          <a:p>
            <a:r>
              <a:rPr lang="de-DE" dirty="0"/>
              <a:t>Das Tradierte dynamisch bewahren</a:t>
            </a:r>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387178" y="1046205"/>
            <a:ext cx="11804822" cy="5811795"/>
          </a:xfrm>
        </p:spPr>
        <p:txBody>
          <a:bodyPr>
            <a:normAutofit fontScale="85000" lnSpcReduction="10000"/>
          </a:bodyPr>
          <a:lstStyle/>
          <a:p>
            <a:pPr marL="36900" indent="0">
              <a:buNone/>
            </a:pPr>
            <a:r>
              <a:rPr lang="de-DE" dirty="0"/>
              <a:t>Da kann ich durchaus zustimmen. Es gibt so vieles, was sich zu bewahren lohnt!</a:t>
            </a:r>
          </a:p>
          <a:p>
            <a:pPr marL="36900" indent="0">
              <a:buNone/>
            </a:pPr>
            <a:r>
              <a:rPr lang="de-DE" dirty="0"/>
              <a:t>Die Kirchengeschichte und Geschichte Israels zeigen aber immer und immer wieder Umbrüche. </a:t>
            </a:r>
            <a:br>
              <a:rPr lang="de-DE" dirty="0"/>
            </a:br>
            <a:r>
              <a:rPr lang="de-DE" dirty="0"/>
              <a:t>Dem Alten wird immer wieder Neues hinzugefügt, selbst dann, wenn man sich an den Ursprüngen orientiert. </a:t>
            </a:r>
          </a:p>
          <a:p>
            <a:pPr marL="36900" indent="0">
              <a:buNone/>
            </a:pPr>
            <a:r>
              <a:rPr lang="de-DE" dirty="0"/>
              <a:t>Insbesondere neue Lebensumstände ziehen Veränderung nach sich. Aber im biblischen Judentum ist nicht Assimilation, passive Anpassung, sondern aktive Verarbeitung neuer Erkenntnisse angesagt. </a:t>
            </a:r>
          </a:p>
          <a:p>
            <a:pPr marL="36900" indent="0">
              <a:buNone/>
            </a:pPr>
            <a:r>
              <a:rPr lang="de-DE" dirty="0"/>
              <a:t>Ein markantes Beispiel ist die erste Schöpfungserzählung in 1. Mose 1: </a:t>
            </a:r>
            <a:br>
              <a:rPr lang="de-DE" dirty="0"/>
            </a:br>
            <a:r>
              <a:rPr lang="de-DE" dirty="0"/>
              <a:t>Die Umwelt der exilierten Juden ist mächtig und erfolgreich. Ihr Weltbild dominiert die damalige Zeit und hat alles verarbeitet, was man damals über die Welt zu wissen glaubt. Darauf reagieren Juden nicht durch Anpassung an das Babylonische Weltbild, sondern durch Verarbeitung der damals bekannten „Daten“. </a:t>
            </a:r>
            <a:br>
              <a:rPr lang="de-DE" dirty="0"/>
            </a:br>
            <a:r>
              <a:rPr lang="de-DE" dirty="0"/>
              <a:t>Die Schöpfungserzählung ist eine durchaus mutige, scharfe und „freche“ Antwort des jüdischen Glaubens an Babylon: Der eine Gott wird in die Mitte gestellt, die Gestirne, babylonische Götter,  zu Stall-Laternen degradiert.</a:t>
            </a:r>
          </a:p>
          <a:p>
            <a:pPr marL="36900" indent="0">
              <a:buNone/>
            </a:pPr>
            <a:r>
              <a:rPr lang="de-DE" dirty="0"/>
              <a:t>Mir scheint, ein solcher aktiver Schritt fehlt heute: </a:t>
            </a:r>
            <a:br>
              <a:rPr lang="de-DE" dirty="0"/>
            </a:br>
            <a:r>
              <a:rPr lang="de-DE" dirty="0"/>
              <a:t>Gott wieder in die Mitte unseres Denkens zu rücken und dabei die umfassende Realität ernst zu nehmen, die Er als Schöpfer verantwortet. Ihn nicht als Lückenbüßer missbrauchen oder ins Jenseits verbannen, sondern als Herrn des gesamten Wissens ehren, nicht beim Töpfer einer kleinen Erdscheibe festzuhängen, sondern für den Träger des gewaltigen Universums, den Ideengeber komplexer evolutionärer Vorgänge die Augen staunend zu öffnen.</a:t>
            </a:r>
          </a:p>
        </p:txBody>
      </p:sp>
      <p:pic>
        <p:nvPicPr>
          <p:cNvPr id="4" name="Bildplatzhalter 8">
            <a:extLst>
              <a:ext uri="{FF2B5EF4-FFF2-40B4-BE49-F238E27FC236}">
                <a16:creationId xmlns:a16="http://schemas.microsoft.com/office/drawing/2014/main" id="{D1EDEAD6-BD90-78E7-98BE-9333F4CA3206}"/>
              </a:ext>
            </a:extLst>
          </p:cNvPr>
          <p:cNvPicPr>
            <a:picLocks noChangeAspect="1"/>
          </p:cNvPicPr>
          <p:nvPr/>
        </p:nvPicPr>
        <p:blipFill>
          <a:blip r:embed="rId2"/>
          <a:srcRect l="186" r="186"/>
          <a:stretch/>
        </p:blipFill>
        <p:spPr>
          <a:xfrm>
            <a:off x="10159761" y="-350393"/>
            <a:ext cx="2362178" cy="1594307"/>
          </a:xfrm>
          <a:prstGeom prst="rect">
            <a:avLst/>
          </a:prstGeom>
        </p:spPr>
      </p:pic>
      <p:sp>
        <p:nvSpPr>
          <p:cNvPr id="5" name="Rechteck 4">
            <a:hlinkClick r:id="rId3" action="ppaction://hlinksldjump"/>
            <a:extLst>
              <a:ext uri="{FF2B5EF4-FFF2-40B4-BE49-F238E27FC236}">
                <a16:creationId xmlns:a16="http://schemas.microsoft.com/office/drawing/2014/main" id="{C71B6D6D-CF35-C665-DCCB-A8CC1CBF7252}"/>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66417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6DDE1C6A-6BC8-C2B4-52F4-819ACFA70F25}"/>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979527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a:xfrm>
            <a:off x="913795" y="609600"/>
            <a:ext cx="10353762" cy="691978"/>
          </a:xfrm>
        </p:spPr>
        <p:txBody>
          <a:bodyPr>
            <a:normAutofit fontScale="90000"/>
          </a:bodyPr>
          <a:lstStyle/>
          <a:p>
            <a:r>
              <a:rPr lang="de-DE" dirty="0"/>
              <a:t>Schmoren wir im eigenen Saft?</a:t>
            </a:r>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4" y="1515762"/>
            <a:ext cx="11154637" cy="5231027"/>
          </a:xfrm>
        </p:spPr>
        <p:txBody>
          <a:bodyPr>
            <a:normAutofit fontScale="92500" lnSpcReduction="20000"/>
          </a:bodyPr>
          <a:lstStyle/>
          <a:p>
            <a:pPr marL="36900" indent="0">
              <a:buNone/>
            </a:pPr>
            <a:r>
              <a:rPr lang="de-DE" dirty="0"/>
              <a:t>Haben wir unsere Kirche durch den eigenen Familien-Nachwuchs stabilisiert – schon seit vielen Jahren? Das bedeutet doch, dass wir lange eine Gedankenwelt aufrechterhalten haben, die keine Rechtfertigung benötigte. Eine Bubble – hätte es das Wort schon früher gegeben: Sie existiert seit Jahrzehnten. </a:t>
            </a:r>
            <a:br>
              <a:rPr lang="de-DE" dirty="0"/>
            </a:br>
            <a:r>
              <a:rPr lang="de-DE" dirty="0"/>
              <a:t>Nun -  in einer mobilen, fluiden Zeit - verlassen immer mehr Kirchenangehörige die Kirchen-Bubble; besonders die Jungen. Nicht nur die Gliederzahlen sinken; auch die Alterszusammensetzung zeigt: Es stimmt etwas nicht. </a:t>
            </a:r>
            <a:br>
              <a:rPr lang="de-DE" dirty="0"/>
            </a:br>
            <a:r>
              <a:rPr lang="de-DE" dirty="0"/>
              <a:t>Gott lässt seine Kirche insgesamt nicht im Stich, sagst Du. Aber im Laufe der Kirchengeschichte sind immer wieder Glaubensgemeinschaften untergegangen. Jede Gemeinschaft muss sich schon überlegen, ob sie Gottes Weg in dieser Welt mitgehen will oder als Zuschauer alt wird.</a:t>
            </a:r>
          </a:p>
          <a:p>
            <a:pPr marL="36900" indent="0">
              <a:buNone/>
            </a:pPr>
            <a:r>
              <a:rPr lang="de-DE" dirty="0"/>
              <a:t>Ich frage also: Wollen wir unvollständige Inhalte in neuer Form transportieren? Solche aus unserer alten Bubble? Oder wagen wir es, Gottes Weg mitzugehen, der mit dieser Welt etwas vorhat? </a:t>
            </a:r>
            <a:br>
              <a:rPr lang="de-DE" dirty="0"/>
            </a:br>
            <a:r>
              <a:rPr lang="de-DE" dirty="0"/>
              <a:t>Ich fürchte, wir müssen dann manches wirklich gründlich neu durchdenken. Von Gott her denken.</a:t>
            </a:r>
          </a:p>
          <a:p>
            <a:pPr marL="36900" indent="0">
              <a:buNone/>
            </a:pPr>
            <a:r>
              <a:rPr lang="de-DE" dirty="0"/>
              <a:t>In unserem Gottesbild scheint mir nämlich eine wichtige Facette zu fehlen – gerade eine, von der es abhängt, ob Gott den Menschen relevant erscheint.</a:t>
            </a:r>
          </a:p>
          <a:p>
            <a:pPr marL="36900" indent="0">
              <a:buNone/>
            </a:pPr>
            <a:r>
              <a:rPr lang="de-DE" dirty="0"/>
              <a:t>Wagen wir uns doch einmal gemeinsam heran!</a:t>
            </a:r>
          </a:p>
          <a:p>
            <a:endParaRPr lang="de-DE" dirty="0"/>
          </a:p>
        </p:txBody>
      </p:sp>
      <p:pic>
        <p:nvPicPr>
          <p:cNvPr id="4" name="Bildplatzhalter 8">
            <a:extLst>
              <a:ext uri="{FF2B5EF4-FFF2-40B4-BE49-F238E27FC236}">
                <a16:creationId xmlns:a16="http://schemas.microsoft.com/office/drawing/2014/main" id="{89475A49-195E-2BFB-1518-C974C6F3F11E}"/>
              </a:ext>
            </a:extLst>
          </p:cNvPr>
          <p:cNvPicPr>
            <a:picLocks noChangeAspect="1"/>
          </p:cNvPicPr>
          <p:nvPr/>
        </p:nvPicPr>
        <p:blipFill>
          <a:blip r:embed="rId2"/>
          <a:srcRect l="186" r="186"/>
          <a:stretch/>
        </p:blipFill>
        <p:spPr>
          <a:xfrm>
            <a:off x="-145774" y="-187554"/>
            <a:ext cx="2362178" cy="1594307"/>
          </a:xfrm>
          <a:prstGeom prst="rect">
            <a:avLst/>
          </a:prstGeom>
        </p:spPr>
      </p:pic>
      <p:sp>
        <p:nvSpPr>
          <p:cNvPr id="5" name="Rechteck 4">
            <a:hlinkClick r:id="rId3" action="ppaction://hlinksldjump"/>
            <a:extLst>
              <a:ext uri="{FF2B5EF4-FFF2-40B4-BE49-F238E27FC236}">
                <a16:creationId xmlns:a16="http://schemas.microsoft.com/office/drawing/2014/main" id="{AF186D8B-C12E-B8D3-7B4D-7D59AE0B12DD}"/>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7026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5C75BB51-DD53-2A43-1CFB-120B58F39F1D}"/>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351044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4C75CD8-A4A2-32FF-C459-A195A52A7D58}"/>
              </a:ext>
            </a:extLst>
          </p:cNvPr>
          <p:cNvSpPr>
            <a:spLocks noGrp="1"/>
          </p:cNvSpPr>
          <p:nvPr>
            <p:ph type="title"/>
          </p:nvPr>
        </p:nvSpPr>
        <p:spPr>
          <a:xfrm>
            <a:off x="913795" y="98854"/>
            <a:ext cx="10353762" cy="782595"/>
          </a:xfrm>
        </p:spPr>
        <p:txBody>
          <a:bodyPr/>
          <a:lstStyle/>
          <a:p>
            <a:r>
              <a:rPr lang="de-DE" dirty="0"/>
              <a:t>Illusionslos? Enttäuscht? Zornig? Ermüdet?  </a:t>
            </a:r>
          </a:p>
        </p:txBody>
      </p:sp>
      <p:sp>
        <p:nvSpPr>
          <p:cNvPr id="3" name="Inhaltsplatzhalter 2">
            <a:extLst>
              <a:ext uri="{FF2B5EF4-FFF2-40B4-BE49-F238E27FC236}">
                <a16:creationId xmlns:a16="http://schemas.microsoft.com/office/drawing/2014/main" id="{ADF51E42-D05E-912E-8F4D-2C9483D5B0B4}"/>
              </a:ext>
            </a:extLst>
          </p:cNvPr>
          <p:cNvSpPr>
            <a:spLocks noGrp="1"/>
          </p:cNvSpPr>
          <p:nvPr>
            <p:ph idx="1"/>
          </p:nvPr>
        </p:nvSpPr>
        <p:spPr>
          <a:xfrm>
            <a:off x="913794" y="980304"/>
            <a:ext cx="11080497" cy="5509116"/>
          </a:xfrm>
        </p:spPr>
        <p:txBody>
          <a:bodyPr>
            <a:normAutofit fontScale="92500" lnSpcReduction="10000"/>
          </a:bodyPr>
          <a:lstStyle/>
          <a:p>
            <a:pPr marL="36900" indent="0">
              <a:buNone/>
            </a:pPr>
            <a:r>
              <a:rPr lang="de-DE" dirty="0"/>
              <a:t>Ich kann Dich gut verstehen. Bei mir war die Enttäuschung in Zorn umgeschlagen. Kann man von „heiligem Zorn“ reden, wenn man an keinen Gott glaubt?</a:t>
            </a:r>
          </a:p>
          <a:p>
            <a:pPr marL="36900" indent="0">
              <a:buNone/>
            </a:pPr>
            <a:r>
              <a:rPr lang="de-DE" dirty="0"/>
              <a:t>Das, was man mir vorgesetzt hat, war einfach unglaubwürdig. </a:t>
            </a:r>
            <a:br>
              <a:rPr lang="de-DE" dirty="0"/>
            </a:br>
            <a:r>
              <a:rPr lang="de-DE" dirty="0"/>
              <a:t>Der Gott, von dem man redete, den konnte ich widerlegen. </a:t>
            </a:r>
          </a:p>
          <a:p>
            <a:pPr marL="36900" indent="0">
              <a:buNone/>
            </a:pPr>
            <a:r>
              <a:rPr lang="de-DE" dirty="0"/>
              <a:t>Der Gott, der sich mir schließlich bekannt gemacht hat, war ein anderer. </a:t>
            </a:r>
            <a:br>
              <a:rPr lang="de-DE" dirty="0"/>
            </a:br>
            <a:r>
              <a:rPr lang="de-DE" dirty="0"/>
              <a:t>Gerade, weil er nicht an inneren Widersprüchen scheiterte. Dieser Gott schloss die Geschichte ein, die Natur und alles, was ich darüber wusste - bis hin zur gewaltigen und in wenigen Theologien erfassten Größe des Kosmos; mit allen Entwicklungen der Natur und der Lebewesen in der Zeit. </a:t>
            </a:r>
            <a:br>
              <a:rPr lang="de-DE" dirty="0"/>
            </a:br>
            <a:r>
              <a:rPr lang="de-DE" dirty="0"/>
              <a:t>Dazu musste Gott aber viel größer sein, als meine damaligen Gesprächspartner ihn sich vorstellten. Viel, viel größer. Viel, viel relevanter.</a:t>
            </a:r>
          </a:p>
          <a:p>
            <a:pPr marL="36900" indent="0">
              <a:buNone/>
            </a:pPr>
            <a:r>
              <a:rPr lang="de-DE" dirty="0"/>
              <a:t>Ich würde Dich gerne einladen: </a:t>
            </a:r>
            <a:br>
              <a:rPr lang="de-DE" dirty="0"/>
            </a:br>
            <a:r>
              <a:rPr lang="de-DE" dirty="0"/>
              <a:t>Vielleicht findest Du ja keinen Zugang (mehr), weil eine ganz entscheidende Facette fehlt und </a:t>
            </a:r>
            <a:br>
              <a:rPr lang="de-DE" dirty="0"/>
            </a:br>
            <a:r>
              <a:rPr lang="de-DE" dirty="0"/>
              <a:t>Gott daher irrelevant, bedeutungslos erscheint. Vielleicht hilft ein neuer Blickwinkel, eine neue Perspektive.</a:t>
            </a:r>
            <a:br>
              <a:rPr lang="de-DE" dirty="0"/>
            </a:br>
            <a:r>
              <a:rPr lang="de-DE" dirty="0"/>
              <a:t>Geh doch einfach ein Wegstück mit und komme mit mir ins Gespräch.</a:t>
            </a:r>
          </a:p>
        </p:txBody>
      </p:sp>
      <p:pic>
        <p:nvPicPr>
          <p:cNvPr id="4" name="Bildplatzhalter 8">
            <a:extLst>
              <a:ext uri="{FF2B5EF4-FFF2-40B4-BE49-F238E27FC236}">
                <a16:creationId xmlns:a16="http://schemas.microsoft.com/office/drawing/2014/main" id="{DBF77E1E-04F6-174C-4DA1-5A5076A16A60}"/>
              </a:ext>
            </a:extLst>
          </p:cNvPr>
          <p:cNvPicPr>
            <a:picLocks noChangeAspect="1"/>
          </p:cNvPicPr>
          <p:nvPr/>
        </p:nvPicPr>
        <p:blipFill>
          <a:blip r:embed="rId2"/>
          <a:srcRect l="186" r="186"/>
          <a:stretch/>
        </p:blipFill>
        <p:spPr>
          <a:xfrm>
            <a:off x="9572366" y="1630261"/>
            <a:ext cx="1878653" cy="1267961"/>
          </a:xfrm>
          <a:prstGeom prst="rect">
            <a:avLst/>
          </a:prstGeom>
        </p:spPr>
      </p:pic>
      <p:sp>
        <p:nvSpPr>
          <p:cNvPr id="5" name="Rechteck 4">
            <a:hlinkClick r:id="rId3" action="ppaction://hlinksldjump"/>
            <a:extLst>
              <a:ext uri="{FF2B5EF4-FFF2-40B4-BE49-F238E27FC236}">
                <a16:creationId xmlns:a16="http://schemas.microsoft.com/office/drawing/2014/main" id="{8DA78491-137D-2E54-E686-623744EEEA04}"/>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2770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9018AD-C5AC-CD9B-0933-E638C04695C7}"/>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8C55D3B8-3A10-8925-9E58-76A155D23CA5}"/>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C7BF3F40-07DB-C307-5A6C-E4399CEB28EB}"/>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64534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p:txBody>
          <a:bodyPr>
            <a:normAutofit fontScale="90000"/>
          </a:bodyPr>
          <a:lstStyle/>
          <a:p>
            <a:r>
              <a:rPr lang="de-DE" dirty="0"/>
              <a:t>Jetzt können wir uns in das Abenteuer eines Perspektivwechsels stürzen</a:t>
            </a:r>
          </a:p>
        </p:txBody>
      </p:sp>
      <p:pic>
        <p:nvPicPr>
          <p:cNvPr id="6" name="Inhaltsplatzhalter 5">
            <a:extLst>
              <a:ext uri="{FF2B5EF4-FFF2-40B4-BE49-F238E27FC236}">
                <a16:creationId xmlns:a16="http://schemas.microsoft.com/office/drawing/2014/main" id="{A2E95AA0-3278-DC1A-6E62-4CCB38457014}"/>
              </a:ext>
            </a:extLst>
          </p:cNvPr>
          <p:cNvPicPr>
            <a:picLocks noGrp="1" noChangeAspect="1"/>
          </p:cNvPicPr>
          <p:nvPr>
            <p:ph idx="1"/>
          </p:nvPr>
        </p:nvPicPr>
        <p:blipFill>
          <a:blip r:embed="rId2"/>
          <a:srcRect/>
          <a:stretch/>
        </p:blipFill>
        <p:spPr>
          <a:xfrm>
            <a:off x="4217690" y="2051737"/>
            <a:ext cx="3384630" cy="3714750"/>
          </a:xfrm>
        </p:spPr>
      </p:pic>
      <p:pic>
        <p:nvPicPr>
          <p:cNvPr id="4" name="Bildplatzhalter 8">
            <a:extLst>
              <a:ext uri="{FF2B5EF4-FFF2-40B4-BE49-F238E27FC236}">
                <a16:creationId xmlns:a16="http://schemas.microsoft.com/office/drawing/2014/main" id="{42416CAD-3C5B-5B55-7C91-AD9E34E914A5}"/>
              </a:ext>
            </a:extLst>
          </p:cNvPr>
          <p:cNvPicPr>
            <a:picLocks noChangeAspect="1"/>
          </p:cNvPicPr>
          <p:nvPr/>
        </p:nvPicPr>
        <p:blipFill>
          <a:blip r:embed="rId3"/>
          <a:srcRect l="186" r="186"/>
          <a:stretch/>
        </p:blipFill>
        <p:spPr>
          <a:xfrm>
            <a:off x="8995717" y="2544661"/>
            <a:ext cx="1878653" cy="1267961"/>
          </a:xfrm>
          <a:prstGeom prst="rect">
            <a:avLst/>
          </a:prstGeom>
        </p:spPr>
      </p:pic>
      <p:sp>
        <p:nvSpPr>
          <p:cNvPr id="7" name="Rechteck 6">
            <a:hlinkClick r:id="rId4" action="ppaction://hlinksldjump"/>
            <a:extLst>
              <a:ext uri="{FF2B5EF4-FFF2-40B4-BE49-F238E27FC236}">
                <a16:creationId xmlns:a16="http://schemas.microsoft.com/office/drawing/2014/main" id="{1ACD33CC-1346-F5B3-35C7-0F167A44570C}"/>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09725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a:xfrm>
            <a:off x="913795" y="124874"/>
            <a:ext cx="10353762" cy="1530931"/>
          </a:xfrm>
        </p:spPr>
        <p:txBody>
          <a:bodyPr>
            <a:normAutofit/>
          </a:bodyPr>
          <a:lstStyle/>
          <a:p>
            <a:r>
              <a:rPr lang="de-DE" dirty="0"/>
              <a:t>Relevanz und Kompetenz</a:t>
            </a:r>
            <a:br>
              <a:rPr lang="de-DE" dirty="0"/>
            </a:br>
            <a:r>
              <a:rPr lang="de-DE" dirty="0"/>
              <a:t>Bedeutsamkeit und Befähigung</a:t>
            </a:r>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5" y="2076450"/>
            <a:ext cx="11022832" cy="3714749"/>
          </a:xfrm>
        </p:spPr>
        <p:txBody>
          <a:bodyPr/>
          <a:lstStyle/>
          <a:p>
            <a:pPr marL="36900" indent="0">
              <a:buNone/>
            </a:pPr>
            <a:r>
              <a:rPr lang="de-DE" dirty="0"/>
              <a:t>Was ist für die Menschen relevant?</a:t>
            </a:r>
          </a:p>
          <a:p>
            <a:pPr marL="36900" indent="0">
              <a:buNone/>
            </a:pPr>
            <a:r>
              <a:rPr lang="de-DE" dirty="0"/>
              <a:t>Abgesehen von seinen Grundbedürfnissen, die gestillt werden wollen…</a:t>
            </a:r>
          </a:p>
        </p:txBody>
      </p:sp>
      <p:pic>
        <p:nvPicPr>
          <p:cNvPr id="4" name="Bildplatzhalter 8">
            <a:extLst>
              <a:ext uri="{FF2B5EF4-FFF2-40B4-BE49-F238E27FC236}">
                <a16:creationId xmlns:a16="http://schemas.microsoft.com/office/drawing/2014/main" id="{B9DF0059-033C-B849-7471-4A888FC8D45B}"/>
              </a:ext>
            </a:extLst>
          </p:cNvPr>
          <p:cNvPicPr>
            <a:picLocks noChangeAspect="1"/>
          </p:cNvPicPr>
          <p:nvPr/>
        </p:nvPicPr>
        <p:blipFill>
          <a:blip r:embed="rId2"/>
          <a:srcRect l="186" r="186"/>
          <a:stretch/>
        </p:blipFill>
        <p:spPr>
          <a:xfrm>
            <a:off x="7438767" y="4102770"/>
            <a:ext cx="2916619" cy="1968516"/>
          </a:xfrm>
          <a:prstGeom prst="rect">
            <a:avLst/>
          </a:prstGeom>
        </p:spPr>
      </p:pic>
      <p:sp>
        <p:nvSpPr>
          <p:cNvPr id="5" name="Rechteck 4">
            <a:hlinkClick r:id="rId3" action="ppaction://hlinksldjump"/>
            <a:extLst>
              <a:ext uri="{FF2B5EF4-FFF2-40B4-BE49-F238E27FC236}">
                <a16:creationId xmlns:a16="http://schemas.microsoft.com/office/drawing/2014/main" id="{E7333DBD-059C-90A3-7389-B29DF2BCA2E9}"/>
              </a:ext>
            </a:extLst>
          </p:cNvPr>
          <p:cNvSpPr/>
          <p:nvPr/>
        </p:nvSpPr>
        <p:spPr>
          <a:xfrm>
            <a:off x="0" y="32226"/>
            <a:ext cx="12192000" cy="6825773"/>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1161055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5" y="1293342"/>
            <a:ext cx="11022832" cy="5404020"/>
          </a:xfrm>
        </p:spPr>
        <p:txBody>
          <a:bodyPr/>
          <a:lstStyle/>
          <a:p>
            <a:pPr marL="36900" indent="0">
              <a:buNone/>
            </a:pPr>
            <a:r>
              <a:rPr lang="de-DE" dirty="0"/>
              <a:t>Bitte stelle Dir folgende Situation vor:</a:t>
            </a:r>
          </a:p>
          <a:p>
            <a:pPr marL="36900" indent="0">
              <a:buNone/>
            </a:pPr>
            <a:r>
              <a:rPr lang="de-DE" dirty="0"/>
              <a:t>Du hast zwei Brücken, über die Du fahren kannst. Du bist Dir nicht sicher, ob jede dieser Brücken Dich tragen wird.</a:t>
            </a:r>
          </a:p>
          <a:p>
            <a:pPr marL="36900" indent="0">
              <a:buNone/>
            </a:pPr>
            <a:r>
              <a:rPr lang="de-DE" dirty="0"/>
              <a:t>Über welche wirst Du fahren, wenn Du erfährst (bitte auswählen):</a:t>
            </a:r>
          </a:p>
          <a:p>
            <a:pPr marL="36900" indent="0">
              <a:buNone/>
            </a:pPr>
            <a:endParaRPr lang="de-DE" dirty="0"/>
          </a:p>
          <a:p>
            <a:pPr>
              <a:lnSpc>
                <a:spcPct val="90000"/>
              </a:lnSpc>
            </a:pPr>
            <a:r>
              <a:rPr lang="de-DE" sz="2400" dirty="0">
                <a:solidFill>
                  <a:schemeClr val="accent1">
                    <a:lumMod val="60000"/>
                    <a:lumOff val="40000"/>
                  </a:schemeClr>
                </a:solidFill>
              </a:rPr>
              <a:t>Für die eine war ein atheistischer Technokrat zuständig</a:t>
            </a:r>
          </a:p>
          <a:p>
            <a:pPr>
              <a:lnSpc>
                <a:spcPct val="90000"/>
              </a:lnSpc>
            </a:pPr>
            <a:endParaRPr lang="de-DE" sz="2400" dirty="0">
              <a:solidFill>
                <a:schemeClr val="accent1">
                  <a:lumMod val="60000"/>
                  <a:lumOff val="40000"/>
                </a:schemeClr>
              </a:solidFill>
            </a:endParaRPr>
          </a:p>
          <a:p>
            <a:pPr>
              <a:lnSpc>
                <a:spcPct val="90000"/>
              </a:lnSpc>
            </a:pPr>
            <a:endParaRPr lang="de-DE" sz="2400" dirty="0">
              <a:solidFill>
                <a:schemeClr val="accent1">
                  <a:lumMod val="60000"/>
                  <a:lumOff val="40000"/>
                </a:schemeClr>
              </a:solidFill>
            </a:endParaRPr>
          </a:p>
          <a:p>
            <a:pPr>
              <a:lnSpc>
                <a:spcPct val="90000"/>
              </a:lnSpc>
            </a:pPr>
            <a:r>
              <a:rPr lang="de-DE" sz="2400" dirty="0">
                <a:solidFill>
                  <a:schemeClr val="accent1">
                    <a:lumMod val="60000"/>
                    <a:lumOff val="40000"/>
                  </a:schemeClr>
                </a:solidFill>
              </a:rPr>
              <a:t>Für die andere ein frommer Mensch</a:t>
            </a:r>
          </a:p>
          <a:p>
            <a:pPr>
              <a:lnSpc>
                <a:spcPct val="90000"/>
              </a:lnSpc>
            </a:pPr>
            <a:endParaRPr lang="de-DE" sz="2400" dirty="0">
              <a:solidFill>
                <a:schemeClr val="accent1">
                  <a:lumMod val="60000"/>
                  <a:lumOff val="40000"/>
                </a:schemeClr>
              </a:solidFill>
            </a:endParaRPr>
          </a:p>
          <a:p>
            <a:pPr>
              <a:lnSpc>
                <a:spcPct val="90000"/>
              </a:lnSpc>
            </a:pPr>
            <a:endParaRPr lang="de-DE" sz="2400" dirty="0">
              <a:solidFill>
                <a:schemeClr val="accent1">
                  <a:lumMod val="60000"/>
                  <a:lumOff val="40000"/>
                </a:schemeClr>
              </a:solidFill>
            </a:endParaRPr>
          </a:p>
          <a:p>
            <a:pPr>
              <a:lnSpc>
                <a:spcPct val="90000"/>
              </a:lnSpc>
            </a:pPr>
            <a:endParaRPr lang="de-DE" sz="2400" dirty="0">
              <a:solidFill>
                <a:schemeClr val="accent1">
                  <a:lumMod val="60000"/>
                  <a:lumOff val="40000"/>
                </a:schemeClr>
              </a:solidFill>
            </a:endParaRPr>
          </a:p>
        </p:txBody>
      </p:sp>
      <p:pic>
        <p:nvPicPr>
          <p:cNvPr id="4" name="Bildplatzhalter 8">
            <a:extLst>
              <a:ext uri="{FF2B5EF4-FFF2-40B4-BE49-F238E27FC236}">
                <a16:creationId xmlns:a16="http://schemas.microsoft.com/office/drawing/2014/main" id="{8C9AF847-5FCB-1A9C-F383-40BAB09B05A9}"/>
              </a:ext>
            </a:extLst>
          </p:cNvPr>
          <p:cNvPicPr>
            <a:picLocks noChangeAspect="1"/>
          </p:cNvPicPr>
          <p:nvPr/>
        </p:nvPicPr>
        <p:blipFill>
          <a:blip r:embed="rId2"/>
          <a:srcRect l="186" r="186"/>
          <a:stretch/>
        </p:blipFill>
        <p:spPr>
          <a:xfrm>
            <a:off x="0" y="0"/>
            <a:ext cx="1878653" cy="1267961"/>
          </a:xfrm>
          <a:prstGeom prst="rect">
            <a:avLst/>
          </a:prstGeom>
        </p:spPr>
      </p:pic>
      <p:sp>
        <p:nvSpPr>
          <p:cNvPr id="9" name="Rechteck 8">
            <a:hlinkClick r:id="rId3" action="ppaction://hlinksldjump"/>
            <a:extLst>
              <a:ext uri="{FF2B5EF4-FFF2-40B4-BE49-F238E27FC236}">
                <a16:creationId xmlns:a16="http://schemas.microsoft.com/office/drawing/2014/main" id="{AFA02505-2660-7F35-C426-C83B55989901}"/>
              </a:ext>
            </a:extLst>
          </p:cNvPr>
          <p:cNvSpPr/>
          <p:nvPr/>
        </p:nvSpPr>
        <p:spPr>
          <a:xfrm>
            <a:off x="105208" y="3634949"/>
            <a:ext cx="11687257" cy="731105"/>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hlinkClick r:id="rId3" action="ppaction://hlinksldjump"/>
            <a:extLst>
              <a:ext uri="{FF2B5EF4-FFF2-40B4-BE49-F238E27FC236}">
                <a16:creationId xmlns:a16="http://schemas.microsoft.com/office/drawing/2014/main" id="{74F1480D-BB0C-7ABB-0658-19B706AEFBF5}"/>
              </a:ext>
            </a:extLst>
          </p:cNvPr>
          <p:cNvSpPr/>
          <p:nvPr/>
        </p:nvSpPr>
        <p:spPr>
          <a:xfrm>
            <a:off x="0" y="5084807"/>
            <a:ext cx="11687257" cy="731106"/>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08EA6CED-A0CC-5D08-A278-94BCC2B72AB9}"/>
              </a:ext>
            </a:extLst>
          </p:cNvPr>
          <p:cNvSpPr>
            <a:spLocks noGrp="1"/>
          </p:cNvSpPr>
          <p:nvPr>
            <p:ph type="title"/>
          </p:nvPr>
        </p:nvSpPr>
        <p:spPr>
          <a:xfrm>
            <a:off x="913795" y="609600"/>
            <a:ext cx="10353762" cy="593124"/>
          </a:xfrm>
        </p:spPr>
        <p:txBody>
          <a:bodyPr>
            <a:normAutofit fontScale="90000"/>
          </a:bodyPr>
          <a:lstStyle/>
          <a:p>
            <a:r>
              <a:rPr lang="de-DE" dirty="0"/>
              <a:t>Relevanz und Kompetenz</a:t>
            </a:r>
          </a:p>
        </p:txBody>
      </p:sp>
    </p:spTree>
    <p:extLst>
      <p:ext uri="{BB962C8B-B14F-4D97-AF65-F5344CB8AC3E}">
        <p14:creationId xmlns:p14="http://schemas.microsoft.com/office/powerpoint/2010/main" val="12463336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E4323A-B7C3-D07E-7705-E8B19E54E6A8}"/>
              </a:ext>
            </a:extLst>
          </p:cNvPr>
          <p:cNvSpPr>
            <a:spLocks noGrp="1"/>
          </p:cNvSpPr>
          <p:nvPr>
            <p:ph type="title"/>
          </p:nvPr>
        </p:nvSpPr>
        <p:spPr>
          <a:xfrm>
            <a:off x="913795" y="609600"/>
            <a:ext cx="10353762" cy="593124"/>
          </a:xfrm>
        </p:spPr>
        <p:txBody>
          <a:bodyPr>
            <a:normAutofit fontScale="90000"/>
          </a:bodyPr>
          <a:lstStyle/>
          <a:p>
            <a:r>
              <a:rPr lang="de-DE" dirty="0"/>
              <a:t>Relevanz und Kompetenz</a:t>
            </a:r>
          </a:p>
        </p:txBody>
      </p:sp>
      <p:sp>
        <p:nvSpPr>
          <p:cNvPr id="3" name="Inhaltsplatzhalter 2">
            <a:extLst>
              <a:ext uri="{FF2B5EF4-FFF2-40B4-BE49-F238E27FC236}">
                <a16:creationId xmlns:a16="http://schemas.microsoft.com/office/drawing/2014/main" id="{33AAE792-7480-CFF3-62ED-C5759E9B98D6}"/>
              </a:ext>
            </a:extLst>
          </p:cNvPr>
          <p:cNvSpPr>
            <a:spLocks noGrp="1"/>
          </p:cNvSpPr>
          <p:nvPr>
            <p:ph idx="1"/>
          </p:nvPr>
        </p:nvSpPr>
        <p:spPr>
          <a:xfrm>
            <a:off x="913795" y="1293342"/>
            <a:ext cx="11022832" cy="5404020"/>
          </a:xfrm>
        </p:spPr>
        <p:txBody>
          <a:bodyPr/>
          <a:lstStyle/>
          <a:p>
            <a:pPr marL="36900" indent="0">
              <a:buNone/>
            </a:pPr>
            <a:r>
              <a:rPr lang="de-DE" dirty="0"/>
              <a:t>Bitte stelle Dir folgende Situation vor:</a:t>
            </a:r>
          </a:p>
          <a:p>
            <a:pPr marL="36900" indent="0">
              <a:buNone/>
            </a:pPr>
            <a:r>
              <a:rPr lang="de-DE" dirty="0"/>
              <a:t>Du hast zwei Brücken, über die Du fahren kannst. Du bist Dir nicht sicher, ob jede dieser Brücken Dich tragen wird.</a:t>
            </a:r>
          </a:p>
          <a:p>
            <a:pPr marL="36900" indent="0">
              <a:buNone/>
            </a:pPr>
            <a:r>
              <a:rPr lang="de-DE" dirty="0"/>
              <a:t>Über welche wirst Du fahren, wenn Du erfährst</a:t>
            </a:r>
          </a:p>
          <a:p>
            <a:pPr marL="36900" indent="0">
              <a:buNone/>
            </a:pPr>
            <a:r>
              <a:rPr lang="de-DE" dirty="0">
                <a:solidFill>
                  <a:srgbClr val="FFC000"/>
                </a:solidFill>
              </a:rPr>
              <a:t>(Sorry, ich vergaß noch, ein paar Randbedingungen zu erwähnen – bitte erneut auswählen):</a:t>
            </a:r>
          </a:p>
          <a:p>
            <a:pPr>
              <a:lnSpc>
                <a:spcPct val="90000"/>
              </a:lnSpc>
            </a:pPr>
            <a:r>
              <a:rPr lang="de-DE" sz="2400" dirty="0">
                <a:solidFill>
                  <a:schemeClr val="accent1">
                    <a:lumMod val="60000"/>
                    <a:lumOff val="40000"/>
                  </a:schemeClr>
                </a:solidFill>
              </a:rPr>
              <a:t>Für die eine war ein atheistischer Technokrat zuständig</a:t>
            </a:r>
          </a:p>
          <a:p>
            <a:pPr marL="36900" indent="0">
              <a:lnSpc>
                <a:spcPct val="90000"/>
              </a:lnSpc>
              <a:buNone/>
            </a:pPr>
            <a:r>
              <a:rPr lang="de-DE" sz="2400" dirty="0">
                <a:solidFill>
                  <a:schemeClr val="accent1">
                    <a:lumMod val="60000"/>
                    <a:lumOff val="40000"/>
                  </a:schemeClr>
                </a:solidFill>
              </a:rPr>
              <a:t>	(Er hat die Brücke nach den neuesten Regeln des Brückenbaus bauen lassen</a:t>
            </a:r>
          </a:p>
          <a:p>
            <a:pPr marL="36900" indent="0">
              <a:lnSpc>
                <a:spcPct val="90000"/>
              </a:lnSpc>
              <a:buNone/>
            </a:pPr>
            <a:r>
              <a:rPr lang="de-DE" sz="2400" dirty="0">
                <a:solidFill>
                  <a:schemeClr val="accent1">
                    <a:lumMod val="60000"/>
                    <a:lumOff val="40000"/>
                  </a:schemeClr>
                </a:solidFill>
              </a:rPr>
              <a:t>	und sie wurde regelmäßig nach Vorschrift und Lehrbuch gewartet)</a:t>
            </a:r>
          </a:p>
          <a:p>
            <a:pPr>
              <a:lnSpc>
                <a:spcPct val="90000"/>
              </a:lnSpc>
            </a:pPr>
            <a:r>
              <a:rPr lang="de-DE" sz="2400" dirty="0">
                <a:solidFill>
                  <a:schemeClr val="accent1">
                    <a:lumMod val="60000"/>
                    <a:lumOff val="40000"/>
                  </a:schemeClr>
                </a:solidFill>
              </a:rPr>
              <a:t>Für die andere ein frommer Mensch</a:t>
            </a:r>
          </a:p>
          <a:p>
            <a:pPr marL="36900" indent="0">
              <a:lnSpc>
                <a:spcPct val="90000"/>
              </a:lnSpc>
              <a:buNone/>
            </a:pPr>
            <a:r>
              <a:rPr lang="de-DE" sz="2400" dirty="0">
                <a:solidFill>
                  <a:schemeClr val="accent1">
                    <a:lumMod val="60000"/>
                    <a:lumOff val="40000"/>
                  </a:schemeClr>
                </a:solidFill>
              </a:rPr>
              <a:t>	(Er hat auch wirklich viel gebetet und die Brücke in die Hand Gottes gelegt)</a:t>
            </a:r>
          </a:p>
        </p:txBody>
      </p:sp>
      <p:pic>
        <p:nvPicPr>
          <p:cNvPr id="4" name="Bildplatzhalter 8">
            <a:extLst>
              <a:ext uri="{FF2B5EF4-FFF2-40B4-BE49-F238E27FC236}">
                <a16:creationId xmlns:a16="http://schemas.microsoft.com/office/drawing/2014/main" id="{7DC13235-F0B8-838C-A482-224D66B80856}"/>
              </a:ext>
            </a:extLst>
          </p:cNvPr>
          <p:cNvPicPr>
            <a:picLocks noChangeAspect="1"/>
          </p:cNvPicPr>
          <p:nvPr/>
        </p:nvPicPr>
        <p:blipFill>
          <a:blip r:embed="rId2"/>
          <a:srcRect l="186" r="186"/>
          <a:stretch/>
        </p:blipFill>
        <p:spPr>
          <a:xfrm>
            <a:off x="0" y="0"/>
            <a:ext cx="1878653" cy="1267961"/>
          </a:xfrm>
          <a:prstGeom prst="rect">
            <a:avLst/>
          </a:prstGeom>
        </p:spPr>
      </p:pic>
      <p:sp>
        <p:nvSpPr>
          <p:cNvPr id="5" name="Rechteck 4">
            <a:hlinkClick r:id="rId3" action="ppaction://hlinksldjump"/>
            <a:extLst>
              <a:ext uri="{FF2B5EF4-FFF2-40B4-BE49-F238E27FC236}">
                <a16:creationId xmlns:a16="http://schemas.microsoft.com/office/drawing/2014/main" id="{90D2977E-6A54-892C-4C28-B323B7F93CBC}"/>
              </a:ext>
            </a:extLst>
          </p:cNvPr>
          <p:cNvSpPr/>
          <p:nvPr/>
        </p:nvSpPr>
        <p:spPr>
          <a:xfrm>
            <a:off x="414127" y="5198076"/>
            <a:ext cx="11687257" cy="1558921"/>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hlinkClick r:id="rId4" action="ppaction://hlinksldjump"/>
            <a:extLst>
              <a:ext uri="{FF2B5EF4-FFF2-40B4-BE49-F238E27FC236}">
                <a16:creationId xmlns:a16="http://schemas.microsoft.com/office/drawing/2014/main" id="{C66E9A33-0A4D-016C-3F08-18BED6103C41}"/>
              </a:ext>
            </a:extLst>
          </p:cNvPr>
          <p:cNvSpPr/>
          <p:nvPr/>
        </p:nvSpPr>
        <p:spPr>
          <a:xfrm>
            <a:off x="105208" y="3799703"/>
            <a:ext cx="11687257" cy="1398373"/>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263085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913147-E70F-018A-2881-A18333ABB155}"/>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975F4B45-1610-B868-52B2-1C961ABE4393}"/>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F6EBFEE7-60C5-A3B1-3DD5-57F38CB3627F}"/>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29723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9C2EB2-3BFD-463D-3FF0-4400D56187E1}"/>
              </a:ext>
            </a:extLst>
          </p:cNvPr>
          <p:cNvSpPr>
            <a:spLocks noGrp="1"/>
          </p:cNvSpPr>
          <p:nvPr>
            <p:ph type="title"/>
          </p:nvPr>
        </p:nvSpPr>
        <p:spPr>
          <a:xfrm>
            <a:off x="913795" y="815546"/>
            <a:ext cx="7900691" cy="107092"/>
          </a:xfrm>
        </p:spPr>
        <p:txBody>
          <a:bodyPr>
            <a:noAutofit/>
          </a:bodyPr>
          <a:lstStyle/>
          <a:p>
            <a:r>
              <a:rPr lang="de-DE" sz="3600" dirty="0"/>
              <a:t>Bist Du wirklich sicher?</a:t>
            </a:r>
          </a:p>
        </p:txBody>
      </p:sp>
      <p:sp>
        <p:nvSpPr>
          <p:cNvPr id="3" name="Inhaltsplatzhalter 2">
            <a:extLst>
              <a:ext uri="{FF2B5EF4-FFF2-40B4-BE49-F238E27FC236}">
                <a16:creationId xmlns:a16="http://schemas.microsoft.com/office/drawing/2014/main" id="{638E48CD-15B4-4658-83CA-1E6952C4BD0E}"/>
              </a:ext>
            </a:extLst>
          </p:cNvPr>
          <p:cNvSpPr>
            <a:spLocks noGrp="1"/>
          </p:cNvSpPr>
          <p:nvPr>
            <p:ph idx="1"/>
          </p:nvPr>
        </p:nvSpPr>
        <p:spPr>
          <a:xfrm>
            <a:off x="551863" y="1425146"/>
            <a:ext cx="11077533" cy="5273740"/>
          </a:xfrm>
        </p:spPr>
        <p:txBody>
          <a:bodyPr>
            <a:normAutofit/>
          </a:bodyPr>
          <a:lstStyle/>
          <a:p>
            <a:pPr marL="36900" indent="0">
              <a:buNone/>
            </a:pPr>
            <a:r>
              <a:rPr lang="de-DE" dirty="0"/>
              <a:t>Im Bereich der Technik findet man so etwas auch unter denen, die sich für fromm halten, kaum mehr; daher meine Rückfrage. Solche Entscheidungen findet man eher in Geschichten über das Mittelalter oder im Verhalten von Urvölkern. Aber heute: Arbeitest Du nicht mit dem Smartphone? Auch hier rechnest Du doch damit, dass Naturgesetze und technische Regeln mit hoher Zuverlässigkeit funktionieren. Das tun eigentlich alle.</a:t>
            </a:r>
          </a:p>
          <a:p>
            <a:pPr marL="36900" indent="0">
              <a:buNone/>
            </a:pPr>
            <a:r>
              <a:rPr lang="de-DE" dirty="0"/>
              <a:t>Und wenn etwas nicht funktioniert, schaut man, was man falsch gemacht hat, um es technisch besser hinzubekommen. </a:t>
            </a:r>
          </a:p>
          <a:p>
            <a:pPr marL="36900" indent="0">
              <a:buNone/>
            </a:pPr>
            <a:r>
              <a:rPr lang="de-DE" dirty="0"/>
              <a:t>Dann gibt es eher ein neues Produkt - als eine Gebetswelle, die durchs Land zieht. </a:t>
            </a:r>
            <a:br>
              <a:rPr lang="de-DE" dirty="0"/>
            </a:br>
            <a:r>
              <a:rPr lang="de-DE" dirty="0"/>
              <a:t>(Ich meine das ganz ernst!)</a:t>
            </a:r>
          </a:p>
          <a:p>
            <a:pPr marL="36900" indent="0">
              <a:buNone/>
            </a:pPr>
            <a:r>
              <a:rPr lang="de-DE" dirty="0"/>
              <a:t>Und gerade bei der Brücke würde jede(r) auf der Einhaltung technischer Normen bestehen.</a:t>
            </a:r>
          </a:p>
        </p:txBody>
      </p:sp>
      <p:pic>
        <p:nvPicPr>
          <p:cNvPr id="4" name="Bildplatzhalter 8">
            <a:extLst>
              <a:ext uri="{FF2B5EF4-FFF2-40B4-BE49-F238E27FC236}">
                <a16:creationId xmlns:a16="http://schemas.microsoft.com/office/drawing/2014/main" id="{9A4B324D-270B-38F9-ED8D-9B366B99DB8D}"/>
              </a:ext>
            </a:extLst>
          </p:cNvPr>
          <p:cNvPicPr>
            <a:picLocks noChangeAspect="1"/>
          </p:cNvPicPr>
          <p:nvPr/>
        </p:nvPicPr>
        <p:blipFill>
          <a:blip r:embed="rId2"/>
          <a:srcRect l="186" r="186"/>
          <a:stretch/>
        </p:blipFill>
        <p:spPr>
          <a:xfrm>
            <a:off x="7388735" y="4119"/>
            <a:ext cx="1878653" cy="1267961"/>
          </a:xfrm>
          <a:prstGeom prst="rect">
            <a:avLst/>
          </a:prstGeom>
        </p:spPr>
      </p:pic>
      <p:sp>
        <p:nvSpPr>
          <p:cNvPr id="5" name="Rechteck 4">
            <a:hlinkClick r:id="rId3" action="ppaction://hlinksldjump"/>
            <a:extLst>
              <a:ext uri="{FF2B5EF4-FFF2-40B4-BE49-F238E27FC236}">
                <a16:creationId xmlns:a16="http://schemas.microsoft.com/office/drawing/2014/main" id="{3120BF08-3931-DF3D-78EA-A570E8FAD857}"/>
              </a:ext>
            </a:extLst>
          </p:cNvPr>
          <p:cNvSpPr/>
          <p:nvPr/>
        </p:nvSpPr>
        <p:spPr>
          <a:xfrm>
            <a:off x="0" y="-4118"/>
            <a:ext cx="12192000" cy="6857999"/>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7447294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DADA2A-6448-F979-AC37-806D43928862}"/>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97A8ADE6-9690-1E9F-E299-377BAC97316F}"/>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FB6449A9-E4F2-7EA6-5078-047991C167A2}"/>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53340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F9AE31-FA7A-0788-15BF-98346032AA2B}"/>
              </a:ext>
            </a:extLst>
          </p:cNvPr>
          <p:cNvSpPr>
            <a:spLocks noGrp="1"/>
          </p:cNvSpPr>
          <p:nvPr>
            <p:ph type="title"/>
          </p:nvPr>
        </p:nvSpPr>
        <p:spPr>
          <a:xfrm>
            <a:off x="913795" y="609600"/>
            <a:ext cx="10353762" cy="757881"/>
          </a:xfrm>
        </p:spPr>
        <p:txBody>
          <a:bodyPr>
            <a:normAutofit fontScale="90000"/>
          </a:bodyPr>
          <a:lstStyle/>
          <a:p>
            <a:r>
              <a:rPr lang="de-DE" dirty="0"/>
              <a:t>Fällt Dir bei Deiner Entscheidung etwas auf?</a:t>
            </a:r>
          </a:p>
        </p:txBody>
      </p:sp>
      <p:sp>
        <p:nvSpPr>
          <p:cNvPr id="3" name="Inhaltsplatzhalter 2">
            <a:extLst>
              <a:ext uri="{FF2B5EF4-FFF2-40B4-BE49-F238E27FC236}">
                <a16:creationId xmlns:a16="http://schemas.microsoft.com/office/drawing/2014/main" id="{9C98BBC2-763C-32DA-6599-0D9F2DE3E6BF}"/>
              </a:ext>
            </a:extLst>
          </p:cNvPr>
          <p:cNvSpPr>
            <a:spLocks noGrp="1"/>
          </p:cNvSpPr>
          <p:nvPr>
            <p:ph idx="1"/>
          </p:nvPr>
        </p:nvSpPr>
        <p:spPr>
          <a:xfrm>
            <a:off x="913794" y="1367481"/>
            <a:ext cx="10602811" cy="5490519"/>
          </a:xfrm>
        </p:spPr>
        <p:txBody>
          <a:bodyPr>
            <a:normAutofit lnSpcReduction="10000"/>
          </a:bodyPr>
          <a:lstStyle/>
          <a:p>
            <a:pPr marL="36900" indent="0">
              <a:buNone/>
            </a:pPr>
            <a:r>
              <a:rPr lang="de-DE" dirty="0"/>
              <a:t>Sowohl Kompetenz als auch Relevanz sind berührt.</a:t>
            </a:r>
          </a:p>
          <a:p>
            <a:pPr marL="36900" indent="0">
              <a:buNone/>
            </a:pPr>
            <a:r>
              <a:rPr lang="de-DE" dirty="0"/>
              <a:t>Woher kommt das, dass hier das Gebet des Frommen eine so untergeordnete Rolle gegenüber der Kompetenz des technisch versierten Menschen spielt?</a:t>
            </a:r>
            <a:br>
              <a:rPr lang="de-DE" dirty="0"/>
            </a:br>
            <a:r>
              <a:rPr lang="de-DE" dirty="0"/>
              <a:t>Was sagst Du dazu?</a:t>
            </a:r>
          </a:p>
          <a:p>
            <a:pPr>
              <a:lnSpc>
                <a:spcPct val="90000"/>
              </a:lnSpc>
            </a:pPr>
            <a:r>
              <a:rPr lang="de-DE" sz="2400" dirty="0">
                <a:solidFill>
                  <a:schemeClr val="accent1">
                    <a:lumMod val="60000"/>
                    <a:lumOff val="40000"/>
                  </a:schemeClr>
                </a:solidFill>
              </a:rPr>
              <a:t>Ich habe mich schon immer geärgert, dass heute alles so technisch gesehen wird.</a:t>
            </a:r>
            <a:br>
              <a:rPr lang="de-DE" sz="2400" dirty="0">
                <a:solidFill>
                  <a:schemeClr val="accent1">
                    <a:lumMod val="60000"/>
                    <a:lumOff val="40000"/>
                  </a:schemeClr>
                </a:solidFill>
              </a:rPr>
            </a:br>
            <a:r>
              <a:rPr lang="de-DE" sz="2400" dirty="0">
                <a:solidFill>
                  <a:schemeClr val="accent1">
                    <a:lumMod val="60000"/>
                    <a:lumOff val="40000"/>
                  </a:schemeClr>
                </a:solidFill>
              </a:rPr>
              <a:t>Damit wird die Gesellschaft doch nur immer unmenschlicher.</a:t>
            </a:r>
            <a:br>
              <a:rPr lang="de-DE" sz="2400" dirty="0">
                <a:solidFill>
                  <a:schemeClr val="accent1">
                    <a:lumMod val="60000"/>
                    <a:lumOff val="40000"/>
                  </a:schemeClr>
                </a:solidFill>
              </a:rPr>
            </a:br>
            <a:r>
              <a:rPr lang="de-DE" sz="2400" dirty="0">
                <a:solidFill>
                  <a:schemeClr val="accent1">
                    <a:lumMod val="60000"/>
                    <a:lumOff val="40000"/>
                  </a:schemeClr>
                </a:solidFill>
              </a:rPr>
              <a:t>Wir sollten uns unbedingt mit den Nachteilen der Technik </a:t>
            </a:r>
            <a:br>
              <a:rPr lang="de-DE" sz="2400" dirty="0">
                <a:solidFill>
                  <a:schemeClr val="accent1">
                    <a:lumMod val="60000"/>
                    <a:lumOff val="40000"/>
                  </a:schemeClr>
                </a:solidFill>
              </a:rPr>
            </a:br>
            <a:r>
              <a:rPr lang="de-DE" sz="2400" dirty="0">
                <a:solidFill>
                  <a:schemeClr val="accent1">
                    <a:lumMod val="60000"/>
                    <a:lumOff val="40000"/>
                  </a:schemeClr>
                </a:solidFill>
              </a:rPr>
              <a:t>und mit der Gefahrenabwehr beschäftigen.</a:t>
            </a:r>
            <a:br>
              <a:rPr lang="de-DE" sz="2400" dirty="0">
                <a:solidFill>
                  <a:schemeClr val="accent1">
                    <a:lumMod val="60000"/>
                    <a:lumOff val="40000"/>
                  </a:schemeClr>
                </a:solidFill>
              </a:rPr>
            </a:br>
            <a:r>
              <a:rPr lang="de-DE" sz="2400" dirty="0">
                <a:solidFill>
                  <a:schemeClr val="accent1">
                    <a:lumMod val="60000"/>
                    <a:lumOff val="40000"/>
                  </a:schemeClr>
                </a:solidFill>
              </a:rPr>
              <a:t>Besonders für uns Christen ist das eine besondere Aufgabe.</a:t>
            </a:r>
            <a:br>
              <a:rPr lang="de-DE" sz="2400" dirty="0">
                <a:solidFill>
                  <a:schemeClr val="accent1">
                    <a:lumMod val="60000"/>
                    <a:lumOff val="40000"/>
                  </a:schemeClr>
                </a:solidFill>
              </a:rPr>
            </a:br>
            <a:r>
              <a:rPr lang="de-DE" sz="2400" dirty="0">
                <a:solidFill>
                  <a:schemeClr val="accent1">
                    <a:lumMod val="60000"/>
                    <a:lumOff val="40000"/>
                  </a:schemeClr>
                </a:solidFill>
              </a:rPr>
              <a:t>Denn wir sind ja verantwortungsbewusst</a:t>
            </a:r>
          </a:p>
          <a:p>
            <a:pPr>
              <a:lnSpc>
                <a:spcPct val="90000"/>
              </a:lnSpc>
            </a:pPr>
            <a:r>
              <a:rPr lang="de-DE" sz="2400" dirty="0">
                <a:solidFill>
                  <a:schemeClr val="accent1">
                    <a:lumMod val="60000"/>
                    <a:lumOff val="40000"/>
                  </a:schemeClr>
                </a:solidFill>
              </a:rPr>
              <a:t>Unsere Entscheidung hat doch offenkundig mit der Struktur dieser Welt zu tun. Da haben Naturgesetze und technische Regeln offenbar eine riesige Bedeutung. </a:t>
            </a:r>
            <a:br>
              <a:rPr lang="de-DE" sz="2400" dirty="0">
                <a:solidFill>
                  <a:schemeClr val="accent1">
                    <a:lumMod val="60000"/>
                    <a:lumOff val="40000"/>
                  </a:schemeClr>
                </a:solidFill>
              </a:rPr>
            </a:br>
            <a:r>
              <a:rPr lang="de-DE" sz="2400" b="1" dirty="0">
                <a:solidFill>
                  <a:schemeClr val="accent1">
                    <a:lumMod val="60000"/>
                    <a:lumOff val="40000"/>
                  </a:schemeClr>
                </a:solidFill>
              </a:rPr>
              <a:t>Sie</a:t>
            </a:r>
            <a:r>
              <a:rPr lang="de-DE" sz="2400" dirty="0">
                <a:solidFill>
                  <a:schemeClr val="accent1">
                    <a:lumMod val="60000"/>
                    <a:lumOff val="40000"/>
                  </a:schemeClr>
                </a:solidFill>
              </a:rPr>
              <a:t> sind relevant!</a:t>
            </a:r>
            <a:br>
              <a:rPr lang="de-DE" sz="2400" dirty="0">
                <a:solidFill>
                  <a:schemeClr val="accent1">
                    <a:lumMod val="60000"/>
                    <a:lumOff val="40000"/>
                  </a:schemeClr>
                </a:solidFill>
              </a:rPr>
            </a:br>
            <a:r>
              <a:rPr lang="de-DE" sz="2400" dirty="0">
                <a:solidFill>
                  <a:schemeClr val="accent1">
                    <a:lumMod val="60000"/>
                    <a:lumOff val="40000"/>
                  </a:schemeClr>
                </a:solidFill>
              </a:rPr>
              <a:t>Wenn es Gott gibt, muss Er diese Gesetze doch sehr bewusst so eingerichtet haben. </a:t>
            </a:r>
            <a:br>
              <a:rPr lang="de-DE" sz="2400" dirty="0">
                <a:solidFill>
                  <a:schemeClr val="accent1">
                    <a:lumMod val="60000"/>
                    <a:lumOff val="40000"/>
                  </a:schemeClr>
                </a:solidFill>
              </a:rPr>
            </a:br>
            <a:r>
              <a:rPr lang="de-DE" sz="2400" dirty="0">
                <a:solidFill>
                  <a:schemeClr val="accent1">
                    <a:lumMod val="60000"/>
                    <a:lumOff val="40000"/>
                  </a:schemeClr>
                </a:solidFill>
              </a:rPr>
              <a:t>Sind wir darauf wirklich schon gedanklich eingestellt?</a:t>
            </a:r>
          </a:p>
        </p:txBody>
      </p:sp>
      <p:pic>
        <p:nvPicPr>
          <p:cNvPr id="4" name="Bildplatzhalter 8">
            <a:extLst>
              <a:ext uri="{FF2B5EF4-FFF2-40B4-BE49-F238E27FC236}">
                <a16:creationId xmlns:a16="http://schemas.microsoft.com/office/drawing/2014/main" id="{DA495925-025E-622D-47D2-8CC4BB2364FB}"/>
              </a:ext>
            </a:extLst>
          </p:cNvPr>
          <p:cNvPicPr>
            <a:picLocks noChangeAspect="1"/>
          </p:cNvPicPr>
          <p:nvPr/>
        </p:nvPicPr>
        <p:blipFill>
          <a:blip r:embed="rId2"/>
          <a:srcRect t="19279" b="19279"/>
          <a:stretch/>
        </p:blipFill>
        <p:spPr>
          <a:xfrm>
            <a:off x="9771178" y="3478759"/>
            <a:ext cx="1878653" cy="1267961"/>
          </a:xfrm>
          <a:prstGeom prst="rect">
            <a:avLst/>
          </a:prstGeom>
        </p:spPr>
      </p:pic>
      <p:sp>
        <p:nvSpPr>
          <p:cNvPr id="5" name="Rechteck 4">
            <a:hlinkClick r:id="rId3" action="ppaction://hlinksldjump"/>
            <a:extLst>
              <a:ext uri="{FF2B5EF4-FFF2-40B4-BE49-F238E27FC236}">
                <a16:creationId xmlns:a16="http://schemas.microsoft.com/office/drawing/2014/main" id="{E8409859-89F7-BD05-0E04-7D8AE1D0B25B}"/>
              </a:ext>
            </a:extLst>
          </p:cNvPr>
          <p:cNvSpPr/>
          <p:nvPr/>
        </p:nvSpPr>
        <p:spPr>
          <a:xfrm>
            <a:off x="0" y="482943"/>
            <a:ext cx="11687257" cy="1769076"/>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hlinkClick r:id="rId3" action="ppaction://hlinksldjump"/>
            <a:extLst>
              <a:ext uri="{FF2B5EF4-FFF2-40B4-BE49-F238E27FC236}">
                <a16:creationId xmlns:a16="http://schemas.microsoft.com/office/drawing/2014/main" id="{7435F6C7-9AA1-65C9-E16E-F85ED3F19690}"/>
              </a:ext>
            </a:extLst>
          </p:cNvPr>
          <p:cNvSpPr/>
          <p:nvPr/>
        </p:nvSpPr>
        <p:spPr>
          <a:xfrm>
            <a:off x="858542" y="3024756"/>
            <a:ext cx="10705963" cy="1875138"/>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Rechteck 6">
            <a:hlinkClick r:id="rId4" action="ppaction://hlinksldjump"/>
            <a:extLst>
              <a:ext uri="{FF2B5EF4-FFF2-40B4-BE49-F238E27FC236}">
                <a16:creationId xmlns:a16="http://schemas.microsoft.com/office/drawing/2014/main" id="{C1B5C54C-2FC6-02C7-5B3A-3130930D799E}"/>
              </a:ext>
            </a:extLst>
          </p:cNvPr>
          <p:cNvSpPr/>
          <p:nvPr/>
        </p:nvSpPr>
        <p:spPr>
          <a:xfrm>
            <a:off x="1091641" y="4846863"/>
            <a:ext cx="10424963" cy="1690896"/>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257886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A5EF8A-FE57-7079-B40E-963D31088039}"/>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609D6474-2AB1-7B8C-0628-C5D8CE8E55E8}"/>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4D326B77-71A8-5126-F7A4-F3228B9F5167}"/>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42524422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04CA57-744B-E4EE-1407-58AA6C41AADC}"/>
              </a:ext>
            </a:extLst>
          </p:cNvPr>
          <p:cNvSpPr>
            <a:spLocks noGrp="1"/>
          </p:cNvSpPr>
          <p:nvPr>
            <p:ph type="title"/>
          </p:nvPr>
        </p:nvSpPr>
        <p:spPr>
          <a:xfrm>
            <a:off x="913795" y="609600"/>
            <a:ext cx="10353762" cy="370703"/>
          </a:xfrm>
        </p:spPr>
        <p:txBody>
          <a:bodyPr>
            <a:noAutofit/>
          </a:bodyPr>
          <a:lstStyle/>
          <a:p>
            <a:r>
              <a:rPr lang="de-DE" sz="4000" dirty="0"/>
              <a:t>Entspricht das Deinen Wertigkeiten?</a:t>
            </a:r>
          </a:p>
        </p:txBody>
      </p:sp>
      <p:sp>
        <p:nvSpPr>
          <p:cNvPr id="3" name="Inhaltsplatzhalter 2">
            <a:extLst>
              <a:ext uri="{FF2B5EF4-FFF2-40B4-BE49-F238E27FC236}">
                <a16:creationId xmlns:a16="http://schemas.microsoft.com/office/drawing/2014/main" id="{39827EA4-3AB3-1836-E1E6-8381DCBEFFA6}"/>
              </a:ext>
            </a:extLst>
          </p:cNvPr>
          <p:cNvSpPr>
            <a:spLocks noGrp="1"/>
          </p:cNvSpPr>
          <p:nvPr>
            <p:ph idx="1"/>
          </p:nvPr>
        </p:nvSpPr>
        <p:spPr>
          <a:xfrm>
            <a:off x="650789" y="1293341"/>
            <a:ext cx="11200157" cy="5564659"/>
          </a:xfrm>
        </p:spPr>
        <p:txBody>
          <a:bodyPr>
            <a:normAutofit fontScale="77500" lnSpcReduction="20000"/>
          </a:bodyPr>
          <a:lstStyle/>
          <a:p>
            <a:pPr marL="36900" indent="0">
              <a:buNone/>
            </a:pPr>
            <a:r>
              <a:rPr lang="de-DE" dirty="0"/>
              <a:t>Eigentlich bist Du ganz auf der Höhe einiger theologischer Lehrbücher. ;-) </a:t>
            </a:r>
            <a:br>
              <a:rPr lang="de-DE" dirty="0"/>
            </a:br>
            <a:r>
              <a:rPr lang="de-DE" dirty="0"/>
              <a:t>Schaue Dich in Werken über Dogmatik, Systematische Theologie, oder auch Ethik um. Du findest selten eine umfassende und wertschätzende Einordnung der unglaublich hohen Bedeutsamkeit naturwissenschaftlicher Ergebnisse. Es begegnen Dir  aber Warnungen vor dem Missbrauch naturwissenschaftlicher Kompetenzen. Indirekt bildet sich ja auch in den Warnungen die hohe Relevanz des naturwissenschaftlichen Themenspektrums ab. Aber leider findet man kaum eine aktive und positive Verarbeitung. Die Rolle der Kirchen ist eine eindämmende, keine verarbeitende.</a:t>
            </a:r>
          </a:p>
          <a:p>
            <a:pPr marL="36900" indent="0">
              <a:buNone/>
            </a:pPr>
            <a:r>
              <a:rPr lang="de-DE" dirty="0"/>
              <a:t>Ein riesiger Bereich gesellschaftlich relevanter Eigenschaften dieser Welt (Schöpfung Gottes!) – ihre technische Erfassbarkeit - bleibt außen vor. Damit bleibt Gott als Schöpfer dieser Welt unzugänglich und irrelevant. Diese Abwehr wird von naturwissenschaftlich-technisch geprägten Menschen durchaus wahrgenommen und als Missachtung ihrer Kompetenz und Einschätzungen empfunden. Selbstverständlich findet sich für solche Menschen dann auch keine Rolle im kirchlichen Spektrum, die dieser Kompetenz gerecht wird. </a:t>
            </a:r>
            <a:br>
              <a:rPr lang="de-DE" dirty="0"/>
            </a:br>
            <a:r>
              <a:rPr lang="de-DE" dirty="0"/>
              <a:t>Hier verlieren Kirchen und Gemeinden ganze Personengruppen.</a:t>
            </a:r>
          </a:p>
          <a:p>
            <a:pPr marL="36900" indent="0">
              <a:buNone/>
            </a:pPr>
            <a:r>
              <a:rPr lang="de-DE" dirty="0"/>
              <a:t>Die intensiven Warnungen stehen in zweierlei Hinsicht in einem Missverhältnis zur Realität: Zu wenig wird von Segen und Nutzen der Technik gesprochen. Es fehlt die Einordnung des Willens Gottes: Man kann sich ja kaum vorstellen, dass die menschlichen Befähigungen im technischen Bereich nicht ein Schöpfungsziel Gottes darstellen.</a:t>
            </a:r>
            <a:br>
              <a:rPr lang="de-DE" dirty="0"/>
            </a:br>
            <a:r>
              <a:rPr lang="de-DE" dirty="0"/>
              <a:t>Wird Missbrauch der Gaben Gottes an anderen Stellen genauso gewichtet? Warnungen vor Machtstrukturen und Machtmissbrauch innerhalb der Kirchen und sozialen Institutionen wären ein Beispiel? </a:t>
            </a:r>
          </a:p>
          <a:p>
            <a:pPr marL="36900" indent="0">
              <a:buNone/>
            </a:pPr>
            <a:r>
              <a:rPr lang="de-DE" dirty="0"/>
              <a:t>An Dich selbst gerichtet: Nimmst Du Technik ständig in Anspruch? Ohne entsprechende Würdigung? Welche Bedeutung hat für Dich eine von Gott zugewiesene Rolle der Technik? Kann das alles für Gott bedeutungslos sein?</a:t>
            </a:r>
          </a:p>
        </p:txBody>
      </p:sp>
      <p:pic>
        <p:nvPicPr>
          <p:cNvPr id="5" name="Bildplatzhalter 8">
            <a:extLst>
              <a:ext uri="{FF2B5EF4-FFF2-40B4-BE49-F238E27FC236}">
                <a16:creationId xmlns:a16="http://schemas.microsoft.com/office/drawing/2014/main" id="{0EA585F3-DDA3-9273-CEBD-6D7721E9F449}"/>
              </a:ext>
            </a:extLst>
          </p:cNvPr>
          <p:cNvPicPr>
            <a:picLocks noChangeAspect="1"/>
          </p:cNvPicPr>
          <p:nvPr/>
        </p:nvPicPr>
        <p:blipFill>
          <a:blip r:embed="rId2"/>
          <a:srcRect l="3616" r="3616"/>
          <a:stretch/>
        </p:blipFill>
        <p:spPr>
          <a:xfrm>
            <a:off x="11121081" y="-24381"/>
            <a:ext cx="1878653" cy="1267961"/>
          </a:xfrm>
          <a:prstGeom prst="rect">
            <a:avLst/>
          </a:prstGeom>
        </p:spPr>
      </p:pic>
      <p:sp>
        <p:nvSpPr>
          <p:cNvPr id="6" name="Rechteck 5">
            <a:hlinkClick r:id="rId3" action="ppaction://hlinksldjump"/>
            <a:extLst>
              <a:ext uri="{FF2B5EF4-FFF2-40B4-BE49-F238E27FC236}">
                <a16:creationId xmlns:a16="http://schemas.microsoft.com/office/drawing/2014/main" id="{0CCD0464-AFCD-2F68-81F7-EF50D7EC5B10}"/>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7" name="Grafik 6">
            <a:extLst>
              <a:ext uri="{FF2B5EF4-FFF2-40B4-BE49-F238E27FC236}">
                <a16:creationId xmlns:a16="http://schemas.microsoft.com/office/drawing/2014/main" id="{78A0A6D6-1CD5-812E-03BC-EA29BF74A54E}"/>
              </a:ext>
            </a:extLst>
          </p:cNvPr>
          <p:cNvPicPr>
            <a:picLocks noChangeAspect="1"/>
          </p:cNvPicPr>
          <p:nvPr/>
        </p:nvPicPr>
        <p:blipFill>
          <a:blip r:embed="rId2"/>
          <a:srcRect/>
          <a:stretch/>
        </p:blipFill>
        <p:spPr>
          <a:xfrm>
            <a:off x="-1304391" y="-235110"/>
            <a:ext cx="2361648" cy="1478690"/>
          </a:xfrm>
          <a:prstGeom prst="rect">
            <a:avLst/>
          </a:prstGeom>
        </p:spPr>
      </p:pic>
    </p:spTree>
    <p:extLst>
      <p:ext uri="{BB962C8B-B14F-4D97-AF65-F5344CB8AC3E}">
        <p14:creationId xmlns:p14="http://schemas.microsoft.com/office/powerpoint/2010/main" val="234045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0D24ED-1C45-5095-DD11-9939622C2773}"/>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957FA28B-0EBC-575A-B5FA-118072D56378}"/>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0F2FC0AA-E55C-C9C3-D0B3-D00A4F34E4A2}"/>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1806714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379046-BFAB-C618-3E16-6D165ECC9752}"/>
              </a:ext>
            </a:extLst>
          </p:cNvPr>
          <p:cNvSpPr>
            <a:spLocks noGrp="1"/>
          </p:cNvSpPr>
          <p:nvPr>
            <p:ph type="title"/>
          </p:nvPr>
        </p:nvSpPr>
        <p:spPr>
          <a:xfrm>
            <a:off x="1032542" y="230660"/>
            <a:ext cx="9910221" cy="1128584"/>
          </a:xfrm>
        </p:spPr>
        <p:txBody>
          <a:bodyPr>
            <a:normAutofit fontScale="90000"/>
          </a:bodyPr>
          <a:lstStyle/>
          <a:p>
            <a:r>
              <a:rPr lang="de-DE" dirty="0"/>
              <a:t>Das Besondere der heutigen Naturwissenschaft</a:t>
            </a:r>
          </a:p>
        </p:txBody>
      </p:sp>
      <p:sp>
        <p:nvSpPr>
          <p:cNvPr id="3" name="Inhaltsplatzhalter 2">
            <a:extLst>
              <a:ext uri="{FF2B5EF4-FFF2-40B4-BE49-F238E27FC236}">
                <a16:creationId xmlns:a16="http://schemas.microsoft.com/office/drawing/2014/main" id="{C485C125-0593-17D6-6F06-18CC8EB6270F}"/>
              </a:ext>
            </a:extLst>
          </p:cNvPr>
          <p:cNvSpPr>
            <a:spLocks noGrp="1"/>
          </p:cNvSpPr>
          <p:nvPr>
            <p:ph idx="1"/>
          </p:nvPr>
        </p:nvSpPr>
        <p:spPr>
          <a:xfrm>
            <a:off x="966768" y="1021492"/>
            <a:ext cx="11145768" cy="5605848"/>
          </a:xfrm>
        </p:spPr>
        <p:txBody>
          <a:bodyPr>
            <a:normAutofit fontScale="77500" lnSpcReduction="20000"/>
          </a:bodyPr>
          <a:lstStyle/>
          <a:p>
            <a:pPr marL="36900" indent="0">
              <a:buNone/>
            </a:pPr>
            <a:r>
              <a:rPr lang="de-DE" sz="2800" dirty="0"/>
              <a:t>Durch systematische Beteiligung vieler fachkundiger Personen wird etwas erreicht, das man „Intersubjektivität“ nennt: Die Forschenden prüfen sich in vielen Fällen gegenseitig. So kommen sie im technischen Bereich zu abgesicherten Ergebnissen, die Einzelpersonen nie erreichen könnten. Die Veröffentlichung von Ergebnissen in nachprüfbarer Weise, die gegenseitige Kritik und der Versuch auf verschiedenen Wegen zu Ergebnissen zu kommen sind weitgehend umgesetzte Grundprinzipien. So entsteht seit über 300 Jahren ein Netzwerk des Wissens mit punktuell unerreichter Präzision. Dieses Netz ist die Basis für die heutige Technik. </a:t>
            </a:r>
            <a:br>
              <a:rPr lang="de-DE" sz="2800" dirty="0"/>
            </a:br>
            <a:r>
              <a:rPr lang="de-DE" sz="2800" dirty="0"/>
              <a:t>Wenn es hin und wieder durch Betrugsversuche, Korruption und institutionelle Einflussnahme zu Schieflagen kommt, klagt die Öffentlichkeit über die Unzuverlässigkeit des Systems; dabei übersieht man leicht, was bereits alles erreicht wurde und was immer neue Bestätigung erfährt. </a:t>
            </a:r>
          </a:p>
          <a:p>
            <a:pPr>
              <a:lnSpc>
                <a:spcPct val="100000"/>
              </a:lnSpc>
            </a:pPr>
            <a:r>
              <a:rPr lang="de-DE" sz="2800" dirty="0">
                <a:solidFill>
                  <a:schemeClr val="accent1">
                    <a:lumMod val="60000"/>
                    <a:lumOff val="40000"/>
                  </a:schemeClr>
                </a:solidFill>
              </a:rPr>
              <a:t>Wollten wir nicht über Gottesbilder reden? Gott ist doch transzendent. Wenn wir von Gott reden, dann von einer anderen Welt, auf die wir keinen Zugriff haben. </a:t>
            </a:r>
            <a:br>
              <a:rPr lang="de-DE" sz="2800" dirty="0">
                <a:solidFill>
                  <a:schemeClr val="accent1">
                    <a:lumMod val="60000"/>
                    <a:lumOff val="40000"/>
                  </a:schemeClr>
                </a:solidFill>
              </a:rPr>
            </a:br>
            <a:r>
              <a:rPr lang="de-DE" sz="2800" dirty="0">
                <a:solidFill>
                  <a:schemeClr val="accent1">
                    <a:lumMod val="60000"/>
                    <a:lumOff val="40000"/>
                  </a:schemeClr>
                </a:solidFill>
              </a:rPr>
              <a:t>Mit Technik hat das doch überhaupt nichts zu tun.</a:t>
            </a:r>
          </a:p>
          <a:p>
            <a:pPr>
              <a:lnSpc>
                <a:spcPct val="100000"/>
              </a:lnSpc>
            </a:pPr>
            <a:r>
              <a:rPr lang="de-DE" sz="2800" dirty="0">
                <a:solidFill>
                  <a:schemeClr val="accent1">
                    <a:lumMod val="60000"/>
                    <a:lumOff val="40000"/>
                  </a:schemeClr>
                </a:solidFill>
              </a:rPr>
              <a:t>Ich denke, alles Wissen über die Natur hat keine Bedeutung, wenn es um Gott geht. </a:t>
            </a:r>
            <a:br>
              <a:rPr lang="de-DE" sz="2800" dirty="0">
                <a:solidFill>
                  <a:schemeClr val="accent1">
                    <a:lumMod val="60000"/>
                    <a:lumOff val="40000"/>
                  </a:schemeClr>
                </a:solidFill>
              </a:rPr>
            </a:br>
            <a:r>
              <a:rPr lang="de-DE" sz="2800" dirty="0">
                <a:solidFill>
                  <a:schemeClr val="accent1">
                    <a:lumMod val="60000"/>
                    <a:lumOff val="40000"/>
                  </a:schemeClr>
                </a:solidFill>
              </a:rPr>
              <a:t>Wenn Er sich entschließt, in diese Welt einzugreifen, dann tut er das halt. </a:t>
            </a:r>
            <a:br>
              <a:rPr lang="de-DE" sz="2800" dirty="0">
                <a:solidFill>
                  <a:schemeClr val="accent1">
                    <a:lumMod val="60000"/>
                    <a:lumOff val="40000"/>
                  </a:schemeClr>
                </a:solidFill>
              </a:rPr>
            </a:br>
            <a:r>
              <a:rPr lang="de-DE" sz="2800" dirty="0">
                <a:solidFill>
                  <a:schemeClr val="accent1">
                    <a:lumMod val="60000"/>
                    <a:lumOff val="40000"/>
                  </a:schemeClr>
                </a:solidFill>
              </a:rPr>
              <a:t>Er hat doch die Macht.</a:t>
            </a:r>
          </a:p>
          <a:p>
            <a:pPr>
              <a:lnSpc>
                <a:spcPct val="100000"/>
              </a:lnSpc>
            </a:pPr>
            <a:r>
              <a:rPr lang="de-DE" sz="2800" dirty="0" err="1">
                <a:solidFill>
                  <a:schemeClr val="accent1">
                    <a:lumMod val="60000"/>
                    <a:lumOff val="40000"/>
                  </a:schemeClr>
                </a:solidFill>
              </a:rPr>
              <a:t>Hmm</a:t>
            </a:r>
            <a:r>
              <a:rPr lang="de-DE" sz="2800" dirty="0">
                <a:solidFill>
                  <a:schemeClr val="accent1">
                    <a:lumMod val="60000"/>
                    <a:lumOff val="40000"/>
                  </a:schemeClr>
                </a:solidFill>
              </a:rPr>
              <a:t> – da bin ich jetzt gespannt, wie Du den Sprung zu den „Facetten Gottes“ schaffen willst.</a:t>
            </a:r>
          </a:p>
          <a:p>
            <a:pPr marL="36900" indent="0">
              <a:buNone/>
            </a:pPr>
            <a:endParaRPr lang="de-DE" dirty="0"/>
          </a:p>
        </p:txBody>
      </p:sp>
      <p:pic>
        <p:nvPicPr>
          <p:cNvPr id="5" name="Grafik 4">
            <a:extLst>
              <a:ext uri="{FF2B5EF4-FFF2-40B4-BE49-F238E27FC236}">
                <a16:creationId xmlns:a16="http://schemas.microsoft.com/office/drawing/2014/main" id="{C99BB716-EDEB-1B01-AB13-7C8134916D83}"/>
              </a:ext>
            </a:extLst>
          </p:cNvPr>
          <p:cNvPicPr>
            <a:picLocks noChangeAspect="1"/>
          </p:cNvPicPr>
          <p:nvPr/>
        </p:nvPicPr>
        <p:blipFill>
          <a:blip r:embed="rId2"/>
          <a:srcRect/>
          <a:stretch/>
        </p:blipFill>
        <p:spPr>
          <a:xfrm>
            <a:off x="10931712" y="-230655"/>
            <a:ext cx="2361648" cy="1478690"/>
          </a:xfrm>
          <a:prstGeom prst="rect">
            <a:avLst/>
          </a:prstGeom>
        </p:spPr>
      </p:pic>
      <p:sp>
        <p:nvSpPr>
          <p:cNvPr id="7" name="Rechteck 6">
            <a:hlinkClick r:id="rId3" action="ppaction://hlinksldjump"/>
            <a:extLst>
              <a:ext uri="{FF2B5EF4-FFF2-40B4-BE49-F238E27FC236}">
                <a16:creationId xmlns:a16="http://schemas.microsoft.com/office/drawing/2014/main" id="{5E3E0EFE-9E05-6FB4-A46A-D1666732E9A3}"/>
              </a:ext>
            </a:extLst>
          </p:cNvPr>
          <p:cNvSpPr/>
          <p:nvPr/>
        </p:nvSpPr>
        <p:spPr>
          <a:xfrm>
            <a:off x="349956" y="4100701"/>
            <a:ext cx="11492087" cy="954682"/>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a:hlinkClick r:id="rId4" action="ppaction://hlinksldjump"/>
            <a:extLst>
              <a:ext uri="{FF2B5EF4-FFF2-40B4-BE49-F238E27FC236}">
                <a16:creationId xmlns:a16="http://schemas.microsoft.com/office/drawing/2014/main" id="{D6009AFE-B4C1-6507-063F-C10F523EC3F5}"/>
              </a:ext>
            </a:extLst>
          </p:cNvPr>
          <p:cNvSpPr/>
          <p:nvPr/>
        </p:nvSpPr>
        <p:spPr>
          <a:xfrm>
            <a:off x="596174" y="5055383"/>
            <a:ext cx="10416908" cy="90778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a:hlinkClick r:id="rId5" action="ppaction://hlinksldjump"/>
            <a:extLst>
              <a:ext uri="{FF2B5EF4-FFF2-40B4-BE49-F238E27FC236}">
                <a16:creationId xmlns:a16="http://schemas.microsoft.com/office/drawing/2014/main" id="{BC1039CC-F44B-F1F8-3691-31DE2EF1E9E8}"/>
              </a:ext>
            </a:extLst>
          </p:cNvPr>
          <p:cNvSpPr/>
          <p:nvPr/>
        </p:nvSpPr>
        <p:spPr>
          <a:xfrm>
            <a:off x="616314" y="5931244"/>
            <a:ext cx="11214966" cy="610544"/>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4" name="Grafik 3">
            <a:extLst>
              <a:ext uri="{FF2B5EF4-FFF2-40B4-BE49-F238E27FC236}">
                <a16:creationId xmlns:a16="http://schemas.microsoft.com/office/drawing/2014/main" id="{4F167D19-79F3-4A9D-F5BD-14655139AA03}"/>
              </a:ext>
            </a:extLst>
          </p:cNvPr>
          <p:cNvPicPr>
            <a:picLocks noChangeAspect="1"/>
          </p:cNvPicPr>
          <p:nvPr/>
        </p:nvPicPr>
        <p:blipFill>
          <a:blip r:embed="rId2"/>
          <a:srcRect/>
          <a:stretch/>
        </p:blipFill>
        <p:spPr>
          <a:xfrm>
            <a:off x="-1329105" y="-6176"/>
            <a:ext cx="2361648" cy="1478690"/>
          </a:xfrm>
          <a:prstGeom prst="rect">
            <a:avLst/>
          </a:prstGeom>
        </p:spPr>
      </p:pic>
    </p:spTree>
    <p:extLst>
      <p:ext uri="{BB962C8B-B14F-4D97-AF65-F5344CB8AC3E}">
        <p14:creationId xmlns:p14="http://schemas.microsoft.com/office/powerpoint/2010/main" val="948072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5510E7-FFCE-CDB9-3345-98DC759E79C5}"/>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F9B50D59-0D8F-0DA2-DAC9-4FBC47A154B0}"/>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321EAF38-C2A0-4FA1-C521-304D6A212207}"/>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291620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4B73C5-5393-DC05-1EFE-0C4EFE8EC776}"/>
              </a:ext>
            </a:extLst>
          </p:cNvPr>
          <p:cNvSpPr>
            <a:spLocks noGrp="1"/>
          </p:cNvSpPr>
          <p:nvPr>
            <p:ph type="title"/>
          </p:nvPr>
        </p:nvSpPr>
        <p:spPr>
          <a:xfrm>
            <a:off x="913795" y="609600"/>
            <a:ext cx="10353762" cy="428368"/>
          </a:xfrm>
        </p:spPr>
        <p:txBody>
          <a:bodyPr>
            <a:normAutofit fontScale="90000"/>
          </a:bodyPr>
          <a:lstStyle/>
          <a:p>
            <a:r>
              <a:rPr lang="de-DE" dirty="0"/>
              <a:t>Transzendenz und das Wesen der Natur</a:t>
            </a:r>
          </a:p>
        </p:txBody>
      </p:sp>
      <p:sp>
        <p:nvSpPr>
          <p:cNvPr id="3" name="Inhaltsplatzhalter 2">
            <a:extLst>
              <a:ext uri="{FF2B5EF4-FFF2-40B4-BE49-F238E27FC236}">
                <a16:creationId xmlns:a16="http://schemas.microsoft.com/office/drawing/2014/main" id="{9B06728C-C908-50EC-12C8-4011417B7B4C}"/>
              </a:ext>
            </a:extLst>
          </p:cNvPr>
          <p:cNvSpPr>
            <a:spLocks noGrp="1"/>
          </p:cNvSpPr>
          <p:nvPr>
            <p:ph idx="1"/>
          </p:nvPr>
        </p:nvSpPr>
        <p:spPr>
          <a:xfrm>
            <a:off x="609600" y="1285103"/>
            <a:ext cx="11467069" cy="5338119"/>
          </a:xfrm>
        </p:spPr>
        <p:txBody>
          <a:bodyPr>
            <a:normAutofit fontScale="85000" lnSpcReduction="20000"/>
          </a:bodyPr>
          <a:lstStyle/>
          <a:p>
            <a:pPr marL="36900" indent="0">
              <a:buNone/>
            </a:pPr>
            <a:r>
              <a:rPr lang="de-DE" dirty="0"/>
              <a:t>Ich kann Deinen Einwand verstehen:</a:t>
            </a:r>
          </a:p>
          <a:p>
            <a:pPr marL="36900" indent="0">
              <a:buNone/>
            </a:pPr>
            <a:r>
              <a:rPr lang="de-DE" dirty="0"/>
              <a:t>Es wird argumentiert, dass Gott transzendent ist. Unbegreifbar.</a:t>
            </a:r>
            <a:br>
              <a:rPr lang="de-DE" dirty="0"/>
            </a:br>
            <a:r>
              <a:rPr lang="de-DE" dirty="0"/>
              <a:t>Kann man daraus schließen, dass er mit der Struktur der Welt nichts zu tun hat?</a:t>
            </a:r>
            <a:br>
              <a:rPr lang="de-DE" dirty="0"/>
            </a:br>
            <a:r>
              <a:rPr lang="de-DE" dirty="0"/>
              <a:t>Eigentlich nicht, wenn man Gott als Schöpfer dieser Welt ansieht.</a:t>
            </a:r>
          </a:p>
          <a:p>
            <a:pPr marL="36900" indent="0">
              <a:buNone/>
            </a:pPr>
            <a:r>
              <a:rPr lang="de-DE" dirty="0"/>
              <a:t>Wenn in der Welt so viel Regelhaftes ist: Das kann nur mit seinen Absichten zu tun haben.</a:t>
            </a:r>
          </a:p>
          <a:p>
            <a:pPr marL="36900" indent="0">
              <a:buNone/>
            </a:pPr>
            <a:r>
              <a:rPr lang="de-DE" dirty="0"/>
              <a:t>Manche hatten schon im Altertum Gedanken zu dieser Regelhaftigkeit – aber so richtig zwingend wurde es erst in den letzten Jahrhunderten: Selbst Unsicherheiten lassen sich noch durch Zahlenwerte erfassen. </a:t>
            </a:r>
            <a:br>
              <a:rPr lang="de-DE" dirty="0"/>
            </a:br>
            <a:r>
              <a:rPr lang="de-DE" dirty="0"/>
              <a:t>Man hat auch Grenzen der Vorhersagbarkeit gefunden – Quantenmechanik und die Theorie instabiler Systeme haben ihre Spuren hinterlassen. Aber selbst dann kann man noch mit Wahrscheinlichkeiten rechnen. </a:t>
            </a:r>
            <a:br>
              <a:rPr lang="de-DE" dirty="0"/>
            </a:br>
            <a:r>
              <a:rPr lang="de-DE" dirty="0"/>
              <a:t>Selbst im Unberechenbaren stecken noch Regelhaftigkeiten.</a:t>
            </a:r>
          </a:p>
          <a:p>
            <a:pPr marL="36900" indent="0">
              <a:buNone/>
            </a:pPr>
            <a:r>
              <a:rPr lang="de-DE" dirty="0"/>
              <a:t>Doch leider hat naturwissenschaftlicher Erkenntnisfortschritt eher Abwehrhaltungen erzeugt als einen weiteren Schub an Erkenntnissen über Gott. War man zu sehr mit Abwehr der Aufklärung zum eigenen Machterhalt beschäftigt?  </a:t>
            </a:r>
          </a:p>
          <a:p>
            <a:pPr marL="36900" indent="0">
              <a:buNone/>
            </a:pPr>
            <a:r>
              <a:rPr lang="de-DE" dirty="0"/>
              <a:t>Man hätte doch fragen können: Was bedeutet dieses Netz an Wissen über die Welt für unser Gottesbild? Könnte Gott damit nicht ein Ziel verfolgen?</a:t>
            </a:r>
          </a:p>
        </p:txBody>
      </p:sp>
      <p:pic>
        <p:nvPicPr>
          <p:cNvPr id="4" name="Bildplatzhalter 8">
            <a:extLst>
              <a:ext uri="{FF2B5EF4-FFF2-40B4-BE49-F238E27FC236}">
                <a16:creationId xmlns:a16="http://schemas.microsoft.com/office/drawing/2014/main" id="{8F6839ED-0EA0-91BA-C951-C8135208FAB1}"/>
              </a:ext>
            </a:extLst>
          </p:cNvPr>
          <p:cNvPicPr>
            <a:picLocks noChangeAspect="1"/>
          </p:cNvPicPr>
          <p:nvPr/>
        </p:nvPicPr>
        <p:blipFill>
          <a:blip r:embed="rId2"/>
          <a:srcRect l="186" r="186"/>
          <a:stretch/>
        </p:blipFill>
        <p:spPr>
          <a:xfrm>
            <a:off x="9691400" y="1037968"/>
            <a:ext cx="2449371" cy="1653156"/>
          </a:xfrm>
          <a:prstGeom prst="rect">
            <a:avLst/>
          </a:prstGeom>
        </p:spPr>
      </p:pic>
      <p:sp>
        <p:nvSpPr>
          <p:cNvPr id="5" name="Rechteck 4">
            <a:hlinkClick r:id="rId3" action="ppaction://hlinksldjump"/>
            <a:extLst>
              <a:ext uri="{FF2B5EF4-FFF2-40B4-BE49-F238E27FC236}">
                <a16:creationId xmlns:a16="http://schemas.microsoft.com/office/drawing/2014/main" id="{B4A7EA29-C43C-2C7B-306A-ED84913CBC8D}"/>
              </a:ext>
            </a:extLst>
          </p:cNvPr>
          <p:cNvSpPr/>
          <p:nvPr/>
        </p:nvSpPr>
        <p:spPr>
          <a:xfrm>
            <a:off x="0" y="0"/>
            <a:ext cx="12192001"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62119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521F1B-D147-F7BA-DEF8-C31B9DBB5781}"/>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20C8F570-3D36-DA9D-A016-5DE93747D8E9}"/>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ADAC2919-4068-F632-57AB-B37197809CCA}"/>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004893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CDE83B-9B00-F177-E703-7A6A372E8324}"/>
              </a:ext>
            </a:extLst>
          </p:cNvPr>
          <p:cNvSpPr>
            <a:spLocks noGrp="1"/>
          </p:cNvSpPr>
          <p:nvPr>
            <p:ph type="title"/>
          </p:nvPr>
        </p:nvSpPr>
        <p:spPr>
          <a:xfrm>
            <a:off x="913795" y="609600"/>
            <a:ext cx="10353762" cy="799070"/>
          </a:xfrm>
        </p:spPr>
        <p:txBody>
          <a:bodyPr/>
          <a:lstStyle/>
          <a:p>
            <a:r>
              <a:rPr lang="de-DE" dirty="0"/>
              <a:t>Gottes Eingriffe in die Welt</a:t>
            </a:r>
          </a:p>
        </p:txBody>
      </p:sp>
      <p:sp>
        <p:nvSpPr>
          <p:cNvPr id="3" name="Inhaltsplatzhalter 2">
            <a:extLst>
              <a:ext uri="{FF2B5EF4-FFF2-40B4-BE49-F238E27FC236}">
                <a16:creationId xmlns:a16="http://schemas.microsoft.com/office/drawing/2014/main" id="{3B4A888B-A637-14AF-A62E-D55657A8C82A}"/>
              </a:ext>
            </a:extLst>
          </p:cNvPr>
          <p:cNvSpPr>
            <a:spLocks noGrp="1"/>
          </p:cNvSpPr>
          <p:nvPr>
            <p:ph idx="1"/>
          </p:nvPr>
        </p:nvSpPr>
        <p:spPr>
          <a:xfrm>
            <a:off x="913795" y="1318055"/>
            <a:ext cx="10981462" cy="5131084"/>
          </a:xfrm>
        </p:spPr>
        <p:txBody>
          <a:bodyPr>
            <a:normAutofit fontScale="92500" lnSpcReduction="10000"/>
          </a:bodyPr>
          <a:lstStyle/>
          <a:p>
            <a:pPr marL="36900" indent="0">
              <a:buNone/>
            </a:pPr>
            <a:r>
              <a:rPr lang="de-DE" dirty="0"/>
              <a:t>Du fragst Dich: </a:t>
            </a:r>
            <a:br>
              <a:rPr lang="de-DE" dirty="0"/>
            </a:br>
            <a:r>
              <a:rPr lang="de-DE" dirty="0"/>
              <a:t>Wie steht es mit der Macht Gottes: </a:t>
            </a:r>
            <a:br>
              <a:rPr lang="de-DE" dirty="0"/>
            </a:br>
            <a:r>
              <a:rPr lang="de-DE" dirty="0"/>
              <a:t>Wie wollen wir Ihm verbieten, in den Lauf der Welt einzugreifen?</a:t>
            </a:r>
          </a:p>
          <a:p>
            <a:pPr marL="36900" indent="0">
              <a:buNone/>
            </a:pPr>
            <a:r>
              <a:rPr lang="de-DE" dirty="0"/>
              <a:t>Hier möchte ich an unsere Vereinbarung erinnern: Ja! Gott könnte eingreifen. </a:t>
            </a:r>
            <a:br>
              <a:rPr lang="de-DE" dirty="0"/>
            </a:br>
            <a:r>
              <a:rPr lang="de-DE" dirty="0"/>
              <a:t>Aber tut er es? Wir wollten uns doch an dem orientieren, wie Gott handelt, nicht an dem, was er theoretisch könnte. Möglicherweise scheinen Eingriffe Ihm eher unangemessen angesichts Seiner Ziele mit dieser Welt? Immerhin würde Er ja immer wieder das unterminieren, was Er selber eingerichtet hat: Nämlich die Regelhaftigkeit.  </a:t>
            </a:r>
            <a:br>
              <a:rPr lang="de-DE" dirty="0"/>
            </a:br>
            <a:r>
              <a:rPr lang="de-DE" dirty="0"/>
              <a:t>Wenn Ihm die wichtig ist, müsste Er dann schon besondere Gründe für Eingriffe haben. </a:t>
            </a:r>
            <a:br>
              <a:rPr lang="de-DE" dirty="0"/>
            </a:br>
            <a:r>
              <a:rPr lang="de-DE" dirty="0"/>
              <a:t>Braucht er für Evolution zusätzliche Eingriffe oder schafft er auch so das Leben, die Arten, die Menschen? So scheint Er es nach Meinung nahezu aller Biologen eingerichtet zu haben.</a:t>
            </a:r>
          </a:p>
          <a:p>
            <a:pPr marL="36900" indent="0">
              <a:buNone/>
            </a:pPr>
            <a:r>
              <a:rPr lang="de-DE" dirty="0"/>
              <a:t>Wir werden später ein Gedankenexperiment machen. Wir werden überlegen, was es nach sich ziehen würde, würde Gott das Netz der Regelhaftigkeit durch wundersame Eingriffe zerreißen.</a:t>
            </a:r>
          </a:p>
          <a:p>
            <a:pPr marL="36900" indent="0">
              <a:buNone/>
            </a:pPr>
            <a:r>
              <a:rPr lang="de-DE" dirty="0"/>
              <a:t>Schauen wir da mal genauer hin!</a:t>
            </a:r>
          </a:p>
        </p:txBody>
      </p:sp>
      <p:pic>
        <p:nvPicPr>
          <p:cNvPr id="4" name="Grafik 3">
            <a:extLst>
              <a:ext uri="{FF2B5EF4-FFF2-40B4-BE49-F238E27FC236}">
                <a16:creationId xmlns:a16="http://schemas.microsoft.com/office/drawing/2014/main" id="{391C03B6-9881-BD3B-ADEA-60538D42D07A}"/>
              </a:ext>
            </a:extLst>
          </p:cNvPr>
          <p:cNvPicPr>
            <a:picLocks noChangeAspect="1"/>
          </p:cNvPicPr>
          <p:nvPr/>
        </p:nvPicPr>
        <p:blipFill>
          <a:blip r:embed="rId2"/>
          <a:srcRect/>
          <a:stretch/>
        </p:blipFill>
        <p:spPr>
          <a:xfrm>
            <a:off x="9468190" y="720812"/>
            <a:ext cx="2361648" cy="1478690"/>
          </a:xfrm>
          <a:prstGeom prst="rect">
            <a:avLst/>
          </a:prstGeom>
        </p:spPr>
      </p:pic>
      <p:sp>
        <p:nvSpPr>
          <p:cNvPr id="5" name="Rechteck 4">
            <a:hlinkClick r:id="rId3" action="ppaction://hlinksldjump"/>
            <a:extLst>
              <a:ext uri="{FF2B5EF4-FFF2-40B4-BE49-F238E27FC236}">
                <a16:creationId xmlns:a16="http://schemas.microsoft.com/office/drawing/2014/main" id="{3ADAE7D8-4E3C-A216-7818-4A92112EED50}"/>
              </a:ext>
            </a:extLst>
          </p:cNvPr>
          <p:cNvSpPr/>
          <p:nvPr/>
        </p:nvSpPr>
        <p:spPr>
          <a:xfrm>
            <a:off x="-5324" y="0"/>
            <a:ext cx="12191999"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889213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19921A-01E1-C5B2-222F-CC4979C24F42}"/>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59C3C696-3BF5-47AA-7ACD-33166459F7A8}"/>
              </a:ext>
            </a:extLst>
          </p:cNvPr>
          <p:cNvSpPr>
            <a:spLocks noGrp="1"/>
          </p:cNvSpPr>
          <p:nvPr>
            <p:ph idx="1"/>
          </p:nvPr>
        </p:nvSpPr>
        <p:spPr/>
        <p:txBody>
          <a:bodyPr/>
          <a:lstStyle/>
          <a:p>
            <a:endParaRPr lang="de-DE"/>
          </a:p>
        </p:txBody>
      </p:sp>
      <p:sp>
        <p:nvSpPr>
          <p:cNvPr id="4" name="Rechteck 3">
            <a:hlinkClick r:id="rId2" action="ppaction://hlinksldjump"/>
            <a:extLst>
              <a:ext uri="{FF2B5EF4-FFF2-40B4-BE49-F238E27FC236}">
                <a16:creationId xmlns:a16="http://schemas.microsoft.com/office/drawing/2014/main" id="{32E89815-59DC-4BE6-5A5C-A36A297A9507}"/>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063549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5A27D0-86FF-104B-6743-11E843D8BD0E}"/>
              </a:ext>
            </a:extLst>
          </p:cNvPr>
          <p:cNvSpPr>
            <a:spLocks noGrp="1"/>
          </p:cNvSpPr>
          <p:nvPr>
            <p:ph type="title"/>
          </p:nvPr>
        </p:nvSpPr>
        <p:spPr>
          <a:xfrm>
            <a:off x="225579" y="567975"/>
            <a:ext cx="5030499" cy="410876"/>
          </a:xfrm>
        </p:spPr>
        <p:txBody>
          <a:bodyPr>
            <a:normAutofit fontScale="90000"/>
          </a:bodyPr>
          <a:lstStyle/>
          <a:p>
            <a:r>
              <a:rPr lang="de-DE" dirty="0"/>
              <a:t>Naturwissenschaften</a:t>
            </a:r>
          </a:p>
        </p:txBody>
      </p:sp>
      <p:sp>
        <p:nvSpPr>
          <p:cNvPr id="3" name="Inhaltsplatzhalter 2">
            <a:extLst>
              <a:ext uri="{FF2B5EF4-FFF2-40B4-BE49-F238E27FC236}">
                <a16:creationId xmlns:a16="http://schemas.microsoft.com/office/drawing/2014/main" id="{15D22DE3-50B1-97E7-D153-C3E3681E3FFD}"/>
              </a:ext>
            </a:extLst>
          </p:cNvPr>
          <p:cNvSpPr>
            <a:spLocks noGrp="1"/>
          </p:cNvSpPr>
          <p:nvPr>
            <p:ph idx="1"/>
          </p:nvPr>
        </p:nvSpPr>
        <p:spPr>
          <a:xfrm>
            <a:off x="707380" y="1639845"/>
            <a:ext cx="4619622" cy="3714749"/>
          </a:xfrm>
        </p:spPr>
        <p:txBody>
          <a:bodyPr/>
          <a:lstStyle/>
          <a:p>
            <a:pPr marL="36900" indent="0">
              <a:buNone/>
            </a:pPr>
            <a:r>
              <a:rPr lang="de-DE" altLang="de-DE" sz="2400" dirty="0"/>
              <a:t>… verzichten darauf, </a:t>
            </a:r>
            <a:br>
              <a:rPr lang="de-DE" altLang="de-DE" sz="2400" dirty="0"/>
            </a:br>
            <a:r>
              <a:rPr lang="de-DE" altLang="de-DE" sz="2400" dirty="0"/>
              <a:t>     </a:t>
            </a:r>
            <a:r>
              <a:rPr lang="de-DE" altLang="de-DE" sz="2400" i="1" dirty="0"/>
              <a:t>Gott </a:t>
            </a:r>
            <a:r>
              <a:rPr lang="de-DE" altLang="de-DE" sz="2400" dirty="0"/>
              <a:t>für Erklärungen</a:t>
            </a:r>
            <a:br>
              <a:rPr lang="de-DE" altLang="de-DE" sz="2400" dirty="0"/>
            </a:br>
            <a:r>
              <a:rPr lang="de-DE" altLang="de-DE" sz="2400" dirty="0"/>
              <a:t>in Anspruch zu nehmen</a:t>
            </a:r>
          </a:p>
          <a:p>
            <a:endParaRPr lang="de-DE" dirty="0"/>
          </a:p>
        </p:txBody>
      </p:sp>
      <p:pic>
        <p:nvPicPr>
          <p:cNvPr id="4" name="Grafik 3">
            <a:extLst>
              <a:ext uri="{FF2B5EF4-FFF2-40B4-BE49-F238E27FC236}">
                <a16:creationId xmlns:a16="http://schemas.microsoft.com/office/drawing/2014/main" id="{8093E933-570E-4561-3844-5C98AB3130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926" y="-234180"/>
            <a:ext cx="6794074" cy="906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ABDC3874-A2FC-68ED-A88D-FED371FE3B52}"/>
              </a:ext>
            </a:extLst>
          </p:cNvPr>
          <p:cNvSpPr txBox="1">
            <a:spLocks noChangeArrowheads="1"/>
          </p:cNvSpPr>
          <p:nvPr/>
        </p:nvSpPr>
        <p:spPr bwMode="auto">
          <a:xfrm>
            <a:off x="1800000" y="4794658"/>
            <a:ext cx="3429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panose="05000000000000000000" pitchFamily="2" charset="2"/>
              <a:buChar char="¢"/>
              <a:defRPr sz="30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l"/>
              <a:defRPr sz="2800">
                <a:solidFill>
                  <a:schemeClr val="tx2"/>
                </a:solidFill>
                <a:latin typeface="Arial" panose="020B0604020202020204" pitchFamily="34" charset="0"/>
              </a:defRPr>
            </a:lvl2pPr>
            <a:lvl3pPr marL="1143000" indent="-228600">
              <a:spcBef>
                <a:spcPct val="20000"/>
              </a:spcBef>
              <a:buClr>
                <a:schemeClr val="accent2"/>
              </a:buClr>
              <a:buChar char="•"/>
              <a:defRPr sz="2400">
                <a:solidFill>
                  <a:schemeClr val="tx2"/>
                </a:solidFill>
                <a:latin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SzTx/>
              <a:buFontTx/>
              <a:buNone/>
            </a:pPr>
            <a:r>
              <a:rPr lang="de-DE" altLang="de-DE" sz="1800" dirty="0">
                <a:solidFill>
                  <a:schemeClr val="tx1"/>
                </a:solidFill>
              </a:rPr>
              <a:t>„Ich denke, Sie sollten Schritt 2 </a:t>
            </a:r>
          </a:p>
          <a:p>
            <a:pPr>
              <a:spcBef>
                <a:spcPct val="0"/>
              </a:spcBef>
              <a:buClrTx/>
              <a:buSzTx/>
              <a:buFontTx/>
              <a:buNone/>
            </a:pPr>
            <a:r>
              <a:rPr lang="de-DE" altLang="de-DE" sz="1800" dirty="0">
                <a:solidFill>
                  <a:schemeClr val="tx1"/>
                </a:solidFill>
              </a:rPr>
              <a:t>etwas klarer herausarbeiten“</a:t>
            </a:r>
          </a:p>
          <a:p>
            <a:pPr>
              <a:spcBef>
                <a:spcPct val="0"/>
              </a:spcBef>
              <a:buClrTx/>
              <a:buSzTx/>
              <a:buFontTx/>
              <a:buNone/>
            </a:pPr>
            <a:endParaRPr lang="de-DE" altLang="de-DE" sz="1800" dirty="0">
              <a:solidFill>
                <a:schemeClr val="tx1"/>
              </a:solidFill>
            </a:endParaRPr>
          </a:p>
          <a:p>
            <a:pPr>
              <a:spcBef>
                <a:spcPct val="0"/>
              </a:spcBef>
              <a:buClrTx/>
              <a:buSzTx/>
              <a:buFontTx/>
              <a:buNone/>
            </a:pPr>
            <a:r>
              <a:rPr lang="de-DE" altLang="de-DE" sz="1800" dirty="0">
                <a:solidFill>
                  <a:schemeClr val="tx1"/>
                </a:solidFill>
              </a:rPr>
              <a:t>(„I </a:t>
            </a:r>
            <a:r>
              <a:rPr lang="de-DE" altLang="de-DE" sz="1800" dirty="0" err="1">
                <a:solidFill>
                  <a:schemeClr val="tx1"/>
                </a:solidFill>
              </a:rPr>
              <a:t>think</a:t>
            </a:r>
            <a:r>
              <a:rPr lang="de-DE" altLang="de-DE" sz="1800" dirty="0">
                <a:solidFill>
                  <a:schemeClr val="tx1"/>
                </a:solidFill>
              </a:rPr>
              <a:t> </a:t>
            </a:r>
            <a:r>
              <a:rPr lang="de-DE" altLang="de-DE" sz="1800" dirty="0" err="1">
                <a:solidFill>
                  <a:schemeClr val="tx1"/>
                </a:solidFill>
              </a:rPr>
              <a:t>you</a:t>
            </a:r>
            <a:r>
              <a:rPr lang="de-DE" altLang="de-DE" sz="1800" dirty="0">
                <a:solidFill>
                  <a:schemeClr val="tx1"/>
                </a:solidFill>
              </a:rPr>
              <a:t> </a:t>
            </a:r>
            <a:r>
              <a:rPr lang="de-DE" altLang="de-DE" sz="1800" dirty="0" err="1">
                <a:solidFill>
                  <a:schemeClr val="tx1"/>
                </a:solidFill>
              </a:rPr>
              <a:t>should</a:t>
            </a:r>
            <a:r>
              <a:rPr lang="de-DE" altLang="de-DE" sz="1800" dirty="0">
                <a:solidFill>
                  <a:schemeClr val="tx1"/>
                </a:solidFill>
              </a:rPr>
              <a:t> </a:t>
            </a:r>
            <a:r>
              <a:rPr lang="de-DE" altLang="de-DE" sz="1800" dirty="0" err="1">
                <a:solidFill>
                  <a:schemeClr val="tx1"/>
                </a:solidFill>
              </a:rPr>
              <a:t>be</a:t>
            </a:r>
            <a:r>
              <a:rPr lang="de-DE" altLang="de-DE" sz="1800" dirty="0">
                <a:solidFill>
                  <a:schemeClr val="tx1"/>
                </a:solidFill>
              </a:rPr>
              <a:t> </a:t>
            </a:r>
            <a:r>
              <a:rPr lang="de-DE" altLang="de-DE" sz="1800" dirty="0" err="1">
                <a:solidFill>
                  <a:schemeClr val="tx1"/>
                </a:solidFill>
              </a:rPr>
              <a:t>more</a:t>
            </a:r>
            <a:endParaRPr lang="de-DE" altLang="de-DE" sz="1800" dirty="0">
              <a:solidFill>
                <a:schemeClr val="tx1"/>
              </a:solidFill>
            </a:endParaRPr>
          </a:p>
          <a:p>
            <a:pPr>
              <a:spcBef>
                <a:spcPct val="0"/>
              </a:spcBef>
              <a:buClrTx/>
              <a:buSzTx/>
              <a:buFontTx/>
              <a:buNone/>
            </a:pPr>
            <a:r>
              <a:rPr lang="de-DE" altLang="de-DE" sz="1800" dirty="0">
                <a:solidFill>
                  <a:schemeClr val="tx1"/>
                </a:solidFill>
              </a:rPr>
              <a:t>explicit in </a:t>
            </a:r>
            <a:r>
              <a:rPr lang="de-DE" altLang="de-DE" sz="1800" dirty="0" err="1">
                <a:solidFill>
                  <a:schemeClr val="tx1"/>
                </a:solidFill>
              </a:rPr>
              <a:t>step</a:t>
            </a:r>
            <a:r>
              <a:rPr lang="de-DE" altLang="de-DE" sz="1800" dirty="0">
                <a:solidFill>
                  <a:schemeClr val="tx1"/>
                </a:solidFill>
              </a:rPr>
              <a:t> </a:t>
            </a:r>
            <a:r>
              <a:rPr lang="de-DE" altLang="de-DE" sz="1800" dirty="0" err="1">
                <a:solidFill>
                  <a:schemeClr val="tx1"/>
                </a:solidFill>
              </a:rPr>
              <a:t>two</a:t>
            </a:r>
            <a:r>
              <a:rPr lang="de-DE" altLang="de-DE" sz="1800" dirty="0">
                <a:solidFill>
                  <a:schemeClr val="tx1"/>
                </a:solidFill>
              </a:rPr>
              <a:t>“ – </a:t>
            </a:r>
          </a:p>
          <a:p>
            <a:pPr>
              <a:spcBef>
                <a:spcPct val="0"/>
              </a:spcBef>
              <a:buClrTx/>
              <a:buSzTx/>
              <a:buFontTx/>
              <a:buNone/>
            </a:pPr>
            <a:r>
              <a:rPr lang="de-DE" altLang="de-DE" sz="1800" dirty="0">
                <a:solidFill>
                  <a:schemeClr val="tx1"/>
                </a:solidFill>
              </a:rPr>
              <a:t>Cartoon: S. Harris)</a:t>
            </a:r>
          </a:p>
        </p:txBody>
      </p:sp>
      <p:sp>
        <p:nvSpPr>
          <p:cNvPr id="6" name="Rechteck 5">
            <a:hlinkClick r:id="rId3" action="ppaction://hlinksldjump"/>
            <a:extLst>
              <a:ext uri="{FF2B5EF4-FFF2-40B4-BE49-F238E27FC236}">
                <a16:creationId xmlns:a16="http://schemas.microsoft.com/office/drawing/2014/main" id="{275AE09A-7D79-0078-E5FF-4E9E9174B35F}"/>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730376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5D22DE3-50B1-97E7-D153-C3E3681E3FFD}"/>
              </a:ext>
            </a:extLst>
          </p:cNvPr>
          <p:cNvSpPr>
            <a:spLocks noGrp="1"/>
          </p:cNvSpPr>
          <p:nvPr>
            <p:ph idx="1"/>
          </p:nvPr>
        </p:nvSpPr>
        <p:spPr>
          <a:xfrm>
            <a:off x="707380" y="1639845"/>
            <a:ext cx="4619622" cy="3714749"/>
          </a:xfrm>
        </p:spPr>
        <p:txBody>
          <a:bodyPr/>
          <a:lstStyle/>
          <a:p>
            <a:pPr marL="36900" indent="0">
              <a:buNone/>
            </a:pPr>
            <a:r>
              <a:rPr lang="de-DE" altLang="de-DE" sz="2400" dirty="0"/>
              <a:t>… verzichten darauf, </a:t>
            </a:r>
            <a:br>
              <a:rPr lang="de-DE" altLang="de-DE" sz="2400" dirty="0"/>
            </a:br>
            <a:r>
              <a:rPr lang="de-DE" altLang="de-DE" sz="2400" dirty="0"/>
              <a:t>     </a:t>
            </a:r>
            <a:r>
              <a:rPr lang="de-DE" altLang="de-DE" sz="2400" i="1" dirty="0"/>
              <a:t>Gott </a:t>
            </a:r>
            <a:r>
              <a:rPr lang="de-DE" altLang="de-DE" sz="2400" dirty="0"/>
              <a:t>für Erklärungen</a:t>
            </a:r>
            <a:br>
              <a:rPr lang="de-DE" altLang="de-DE" sz="2400" dirty="0"/>
            </a:br>
            <a:r>
              <a:rPr lang="de-DE" altLang="de-DE" sz="2400" dirty="0"/>
              <a:t>in Anspruch zu nehmen</a:t>
            </a:r>
          </a:p>
          <a:p>
            <a:pPr marL="36900" indent="0">
              <a:buNone/>
            </a:pPr>
            <a:r>
              <a:rPr lang="de-DE" altLang="de-DE" sz="2800" b="1" dirty="0"/>
              <a:t>Das funktioniert bemerkenswert gut!</a:t>
            </a:r>
            <a:endParaRPr lang="de-DE" altLang="de-DE" sz="3200" b="1" dirty="0"/>
          </a:p>
          <a:p>
            <a:endParaRPr lang="de-DE" dirty="0"/>
          </a:p>
        </p:txBody>
      </p:sp>
      <p:pic>
        <p:nvPicPr>
          <p:cNvPr id="4" name="Grafik 3">
            <a:extLst>
              <a:ext uri="{FF2B5EF4-FFF2-40B4-BE49-F238E27FC236}">
                <a16:creationId xmlns:a16="http://schemas.microsoft.com/office/drawing/2014/main" id="{8093E933-570E-4561-3844-5C98AB3130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926" y="-234180"/>
            <a:ext cx="6794074" cy="906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feld 4">
            <a:extLst>
              <a:ext uri="{FF2B5EF4-FFF2-40B4-BE49-F238E27FC236}">
                <a16:creationId xmlns:a16="http://schemas.microsoft.com/office/drawing/2014/main" id="{ABDC3874-A2FC-68ED-A88D-FED371FE3B52}"/>
              </a:ext>
            </a:extLst>
          </p:cNvPr>
          <p:cNvSpPr txBox="1">
            <a:spLocks noChangeArrowheads="1"/>
          </p:cNvSpPr>
          <p:nvPr/>
        </p:nvSpPr>
        <p:spPr bwMode="auto">
          <a:xfrm>
            <a:off x="1800000" y="4794658"/>
            <a:ext cx="34290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1"/>
              </a:buClr>
              <a:buSzPct val="70000"/>
              <a:buFont typeface="Wingdings" panose="05000000000000000000" pitchFamily="2" charset="2"/>
              <a:buChar char="¢"/>
              <a:defRPr sz="3000">
                <a:solidFill>
                  <a:schemeClr val="tx2"/>
                </a:solidFill>
                <a:latin typeface="Arial" panose="020B0604020202020204" pitchFamily="34" charset="0"/>
              </a:defRPr>
            </a:lvl1pPr>
            <a:lvl2pPr marL="742950" indent="-285750">
              <a:spcBef>
                <a:spcPct val="20000"/>
              </a:spcBef>
              <a:buClr>
                <a:schemeClr val="accent1"/>
              </a:buClr>
              <a:buSzPct val="75000"/>
              <a:buFont typeface="Wingdings" panose="05000000000000000000" pitchFamily="2" charset="2"/>
              <a:buChar char="l"/>
              <a:defRPr sz="2800">
                <a:solidFill>
                  <a:schemeClr val="tx2"/>
                </a:solidFill>
                <a:latin typeface="Arial" panose="020B0604020202020204" pitchFamily="34" charset="0"/>
              </a:defRPr>
            </a:lvl2pPr>
            <a:lvl3pPr marL="1143000" indent="-228600">
              <a:spcBef>
                <a:spcPct val="20000"/>
              </a:spcBef>
              <a:buClr>
                <a:schemeClr val="accent2"/>
              </a:buClr>
              <a:buChar char="•"/>
              <a:defRPr sz="2400">
                <a:solidFill>
                  <a:schemeClr val="tx2"/>
                </a:solidFill>
                <a:latin typeface="Arial" panose="020B0604020202020204" pitchFamily="34" charset="0"/>
              </a:defRPr>
            </a:lvl3pPr>
            <a:lvl4pPr marL="1600200" indent="-228600">
              <a:spcBef>
                <a:spcPct val="20000"/>
              </a:spcBef>
              <a:buClr>
                <a:schemeClr val="tx1"/>
              </a:buClr>
              <a:buChar char="•"/>
              <a:defRPr sz="2000">
                <a:solidFill>
                  <a:schemeClr val="tx2"/>
                </a:solidFill>
                <a:latin typeface="Arial" panose="020B0604020202020204" pitchFamily="34" charset="0"/>
              </a:defRPr>
            </a:lvl4pPr>
            <a:lvl5pPr marL="2057400" indent="-228600">
              <a:spcBef>
                <a:spcPct val="20000"/>
              </a:spcBef>
              <a:buChar char="•"/>
              <a:defRPr sz="2000">
                <a:solidFill>
                  <a:schemeClr val="tx2"/>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2"/>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2"/>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2"/>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2"/>
                </a:solidFill>
                <a:latin typeface="Arial" panose="020B0604020202020204" pitchFamily="34" charset="0"/>
              </a:defRPr>
            </a:lvl9pPr>
          </a:lstStyle>
          <a:p>
            <a:pPr>
              <a:spcBef>
                <a:spcPct val="0"/>
              </a:spcBef>
              <a:buClrTx/>
              <a:buSzTx/>
              <a:buFontTx/>
              <a:buNone/>
            </a:pPr>
            <a:r>
              <a:rPr lang="de-DE" altLang="de-DE" sz="1800" dirty="0">
                <a:solidFill>
                  <a:schemeClr val="tx1">
                    <a:lumMod val="75000"/>
                  </a:schemeClr>
                </a:solidFill>
              </a:rPr>
              <a:t>„Ich denke, Sie sollten Schritt 2 </a:t>
            </a:r>
          </a:p>
          <a:p>
            <a:pPr>
              <a:spcBef>
                <a:spcPct val="0"/>
              </a:spcBef>
              <a:buClrTx/>
              <a:buSzTx/>
              <a:buFontTx/>
              <a:buNone/>
            </a:pPr>
            <a:r>
              <a:rPr lang="de-DE" altLang="de-DE" sz="1800" dirty="0">
                <a:solidFill>
                  <a:schemeClr val="tx1">
                    <a:lumMod val="75000"/>
                  </a:schemeClr>
                </a:solidFill>
              </a:rPr>
              <a:t>etwas klarer herausarbeiten“</a:t>
            </a:r>
          </a:p>
          <a:p>
            <a:pPr>
              <a:spcBef>
                <a:spcPct val="0"/>
              </a:spcBef>
              <a:buClrTx/>
              <a:buSzTx/>
              <a:buFontTx/>
              <a:buNone/>
            </a:pPr>
            <a:endParaRPr lang="de-DE" altLang="de-DE" sz="1800" dirty="0">
              <a:solidFill>
                <a:schemeClr val="tx1">
                  <a:lumMod val="50000"/>
                </a:schemeClr>
              </a:solidFill>
            </a:endParaRPr>
          </a:p>
          <a:p>
            <a:pPr>
              <a:spcBef>
                <a:spcPct val="0"/>
              </a:spcBef>
              <a:buClrTx/>
              <a:buSzTx/>
              <a:buFontTx/>
              <a:buNone/>
            </a:pPr>
            <a:r>
              <a:rPr lang="de-DE" altLang="de-DE" sz="1800" dirty="0">
                <a:solidFill>
                  <a:schemeClr val="tx1">
                    <a:lumMod val="50000"/>
                  </a:schemeClr>
                </a:solidFill>
              </a:rPr>
              <a:t>(„I </a:t>
            </a:r>
            <a:r>
              <a:rPr lang="de-DE" altLang="de-DE" sz="1800" dirty="0" err="1">
                <a:solidFill>
                  <a:schemeClr val="tx1">
                    <a:lumMod val="50000"/>
                  </a:schemeClr>
                </a:solidFill>
              </a:rPr>
              <a:t>think</a:t>
            </a:r>
            <a:r>
              <a:rPr lang="de-DE" altLang="de-DE" sz="1800" dirty="0">
                <a:solidFill>
                  <a:schemeClr val="tx1">
                    <a:lumMod val="50000"/>
                  </a:schemeClr>
                </a:solidFill>
              </a:rPr>
              <a:t> </a:t>
            </a:r>
            <a:r>
              <a:rPr lang="de-DE" altLang="de-DE" sz="1800" dirty="0" err="1">
                <a:solidFill>
                  <a:schemeClr val="tx1">
                    <a:lumMod val="50000"/>
                  </a:schemeClr>
                </a:solidFill>
              </a:rPr>
              <a:t>you</a:t>
            </a:r>
            <a:r>
              <a:rPr lang="de-DE" altLang="de-DE" sz="1800" dirty="0">
                <a:solidFill>
                  <a:schemeClr val="tx1">
                    <a:lumMod val="50000"/>
                  </a:schemeClr>
                </a:solidFill>
              </a:rPr>
              <a:t> </a:t>
            </a:r>
            <a:r>
              <a:rPr lang="de-DE" altLang="de-DE" sz="1800" dirty="0" err="1">
                <a:solidFill>
                  <a:schemeClr val="tx1">
                    <a:lumMod val="50000"/>
                  </a:schemeClr>
                </a:solidFill>
              </a:rPr>
              <a:t>should</a:t>
            </a:r>
            <a:r>
              <a:rPr lang="de-DE" altLang="de-DE" sz="1800" dirty="0">
                <a:solidFill>
                  <a:schemeClr val="tx1">
                    <a:lumMod val="50000"/>
                  </a:schemeClr>
                </a:solidFill>
              </a:rPr>
              <a:t> </a:t>
            </a:r>
            <a:r>
              <a:rPr lang="de-DE" altLang="de-DE" sz="1800" dirty="0" err="1">
                <a:solidFill>
                  <a:schemeClr val="tx1">
                    <a:lumMod val="50000"/>
                  </a:schemeClr>
                </a:solidFill>
              </a:rPr>
              <a:t>be</a:t>
            </a:r>
            <a:r>
              <a:rPr lang="de-DE" altLang="de-DE" sz="1800" dirty="0">
                <a:solidFill>
                  <a:schemeClr val="tx1">
                    <a:lumMod val="50000"/>
                  </a:schemeClr>
                </a:solidFill>
              </a:rPr>
              <a:t> </a:t>
            </a:r>
            <a:r>
              <a:rPr lang="de-DE" altLang="de-DE" sz="1800" dirty="0" err="1">
                <a:solidFill>
                  <a:schemeClr val="tx1">
                    <a:lumMod val="50000"/>
                  </a:schemeClr>
                </a:solidFill>
              </a:rPr>
              <a:t>more</a:t>
            </a:r>
            <a:endParaRPr lang="de-DE" altLang="de-DE" sz="1800" dirty="0">
              <a:solidFill>
                <a:schemeClr val="tx1">
                  <a:lumMod val="50000"/>
                </a:schemeClr>
              </a:solidFill>
            </a:endParaRPr>
          </a:p>
          <a:p>
            <a:pPr>
              <a:spcBef>
                <a:spcPct val="0"/>
              </a:spcBef>
              <a:buClrTx/>
              <a:buSzTx/>
              <a:buFontTx/>
              <a:buNone/>
            </a:pPr>
            <a:r>
              <a:rPr lang="de-DE" altLang="de-DE" sz="1800" dirty="0">
                <a:solidFill>
                  <a:schemeClr val="tx1">
                    <a:lumMod val="50000"/>
                  </a:schemeClr>
                </a:solidFill>
              </a:rPr>
              <a:t>explicit in </a:t>
            </a:r>
            <a:r>
              <a:rPr lang="de-DE" altLang="de-DE" sz="1800" dirty="0" err="1">
                <a:solidFill>
                  <a:schemeClr val="tx1">
                    <a:lumMod val="50000"/>
                  </a:schemeClr>
                </a:solidFill>
              </a:rPr>
              <a:t>step</a:t>
            </a:r>
            <a:r>
              <a:rPr lang="de-DE" altLang="de-DE" sz="1800" dirty="0">
                <a:solidFill>
                  <a:schemeClr val="tx1">
                    <a:lumMod val="50000"/>
                  </a:schemeClr>
                </a:solidFill>
              </a:rPr>
              <a:t> </a:t>
            </a:r>
            <a:r>
              <a:rPr lang="de-DE" altLang="de-DE" sz="1800" dirty="0" err="1">
                <a:solidFill>
                  <a:schemeClr val="tx1">
                    <a:lumMod val="50000"/>
                  </a:schemeClr>
                </a:solidFill>
              </a:rPr>
              <a:t>two</a:t>
            </a:r>
            <a:r>
              <a:rPr lang="de-DE" altLang="de-DE" sz="1800" dirty="0">
                <a:solidFill>
                  <a:schemeClr val="tx1">
                    <a:lumMod val="50000"/>
                  </a:schemeClr>
                </a:solidFill>
              </a:rPr>
              <a:t>“ – </a:t>
            </a:r>
          </a:p>
          <a:p>
            <a:pPr>
              <a:spcBef>
                <a:spcPct val="0"/>
              </a:spcBef>
              <a:buClrTx/>
              <a:buSzTx/>
              <a:buFontTx/>
              <a:buNone/>
            </a:pPr>
            <a:r>
              <a:rPr lang="de-DE" altLang="de-DE" sz="1800" dirty="0">
                <a:solidFill>
                  <a:schemeClr val="tx1">
                    <a:lumMod val="50000"/>
                  </a:schemeClr>
                </a:solidFill>
              </a:rPr>
              <a:t>Cartoon: S. Harris)</a:t>
            </a:r>
          </a:p>
        </p:txBody>
      </p:sp>
      <p:sp>
        <p:nvSpPr>
          <p:cNvPr id="6" name="Rechteck 5">
            <a:hlinkClick r:id="rId3" action="ppaction://hlinksldjump"/>
            <a:extLst>
              <a:ext uri="{FF2B5EF4-FFF2-40B4-BE49-F238E27FC236}">
                <a16:creationId xmlns:a16="http://schemas.microsoft.com/office/drawing/2014/main" id="{174CBBAF-5451-1C6C-44AB-018492B70D2F}"/>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Titel 7">
            <a:extLst>
              <a:ext uri="{FF2B5EF4-FFF2-40B4-BE49-F238E27FC236}">
                <a16:creationId xmlns:a16="http://schemas.microsoft.com/office/drawing/2014/main" id="{B90FBF73-1934-3DE1-2D34-E6B3FBBC52CC}"/>
              </a:ext>
            </a:extLst>
          </p:cNvPr>
          <p:cNvSpPr>
            <a:spLocks noGrp="1"/>
          </p:cNvSpPr>
          <p:nvPr>
            <p:ph type="title"/>
          </p:nvPr>
        </p:nvSpPr>
        <p:spPr/>
        <p:txBody>
          <a:bodyPr/>
          <a:lstStyle/>
          <a:p>
            <a:endParaRPr lang="de-DE"/>
          </a:p>
        </p:txBody>
      </p:sp>
      <p:sp>
        <p:nvSpPr>
          <p:cNvPr id="9" name="Titel 1">
            <a:extLst>
              <a:ext uri="{FF2B5EF4-FFF2-40B4-BE49-F238E27FC236}">
                <a16:creationId xmlns:a16="http://schemas.microsoft.com/office/drawing/2014/main" id="{613A14D8-9567-FEAD-2078-D43348228B29}"/>
              </a:ext>
            </a:extLst>
          </p:cNvPr>
          <p:cNvSpPr txBox="1">
            <a:spLocks/>
          </p:cNvSpPr>
          <p:nvPr/>
        </p:nvSpPr>
        <p:spPr>
          <a:xfrm>
            <a:off x="225579" y="567975"/>
            <a:ext cx="5030499" cy="410876"/>
          </a:xfrm>
          <a:prstGeom prst="rect">
            <a:avLst/>
          </a:prstGeom>
          <a:effectLst>
            <a:outerShdw blurRad="25400" dir="17880000">
              <a:srgbClr val="000000">
                <a:alpha val="46000"/>
              </a:srgbClr>
            </a:outerShdw>
          </a:effectLst>
        </p:spPr>
        <p:txBody>
          <a:bodyPr vert="horz" lIns="91440" tIns="45720" rIns="91440" bIns="45720" rtlCol="0" anchor="ctr">
            <a:normAutofit fontScale="60000" lnSpcReduction="20000"/>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a:t>Naturwissenschaften</a:t>
            </a:r>
            <a:endParaRPr lang="de-DE" dirty="0"/>
          </a:p>
        </p:txBody>
      </p:sp>
    </p:spTree>
    <p:extLst>
      <p:ext uri="{BB962C8B-B14F-4D97-AF65-F5344CB8AC3E}">
        <p14:creationId xmlns:p14="http://schemas.microsoft.com/office/powerpoint/2010/main" val="3485026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5D22DE3-50B1-97E7-D153-C3E3681E3FFD}"/>
              </a:ext>
            </a:extLst>
          </p:cNvPr>
          <p:cNvSpPr>
            <a:spLocks noGrp="1"/>
          </p:cNvSpPr>
          <p:nvPr>
            <p:ph idx="1"/>
          </p:nvPr>
        </p:nvSpPr>
        <p:spPr>
          <a:xfrm>
            <a:off x="707380" y="1639845"/>
            <a:ext cx="4619622" cy="4983377"/>
          </a:xfrm>
        </p:spPr>
        <p:txBody>
          <a:bodyPr>
            <a:normAutofit/>
          </a:bodyPr>
          <a:lstStyle/>
          <a:p>
            <a:pPr marL="36900" indent="0">
              <a:buNone/>
            </a:pPr>
            <a:r>
              <a:rPr lang="de-DE" altLang="de-DE" sz="2400" dirty="0"/>
              <a:t>… verzichten darauf, </a:t>
            </a:r>
            <a:br>
              <a:rPr lang="de-DE" altLang="de-DE" sz="2400" dirty="0"/>
            </a:br>
            <a:r>
              <a:rPr lang="de-DE" altLang="de-DE" sz="2400" dirty="0"/>
              <a:t>     </a:t>
            </a:r>
            <a:r>
              <a:rPr lang="de-DE" altLang="de-DE" sz="2400" i="1" dirty="0"/>
              <a:t>Gott </a:t>
            </a:r>
            <a:r>
              <a:rPr lang="de-DE" altLang="de-DE" sz="2400" dirty="0"/>
              <a:t>für Erklärungen</a:t>
            </a:r>
            <a:br>
              <a:rPr lang="de-DE" altLang="de-DE" sz="2400" dirty="0"/>
            </a:br>
            <a:r>
              <a:rPr lang="de-DE" altLang="de-DE" sz="2400" dirty="0"/>
              <a:t>in Anspruch zu nehmen</a:t>
            </a:r>
          </a:p>
          <a:p>
            <a:pPr marL="36900" indent="0">
              <a:buNone/>
            </a:pPr>
            <a:r>
              <a:rPr lang="de-DE" altLang="de-DE" sz="2800" b="1" dirty="0"/>
              <a:t>Das funktioniert bemerkenswert gut</a:t>
            </a:r>
          </a:p>
          <a:p>
            <a:pPr marL="36900" indent="0">
              <a:buNone/>
            </a:pPr>
            <a:endParaRPr lang="de-DE" altLang="de-DE" sz="2800" b="1" dirty="0"/>
          </a:p>
          <a:p>
            <a:pPr marL="36900" indent="0">
              <a:buNone/>
            </a:pPr>
            <a:r>
              <a:rPr lang="de-DE" altLang="de-DE" sz="3600" b="1" dirty="0"/>
              <a:t>Was sagt das</a:t>
            </a:r>
            <a:br>
              <a:rPr lang="de-DE" altLang="de-DE" sz="3600" b="1" dirty="0"/>
            </a:br>
            <a:r>
              <a:rPr lang="de-DE" altLang="de-DE" sz="3600" b="1" dirty="0"/>
              <a:t>über Gott?</a:t>
            </a:r>
            <a:endParaRPr lang="de-DE" altLang="de-DE" sz="4000" b="1" dirty="0"/>
          </a:p>
          <a:p>
            <a:endParaRPr lang="de-DE" dirty="0"/>
          </a:p>
        </p:txBody>
      </p:sp>
      <p:pic>
        <p:nvPicPr>
          <p:cNvPr id="4" name="Grafik 3">
            <a:extLst>
              <a:ext uri="{FF2B5EF4-FFF2-40B4-BE49-F238E27FC236}">
                <a16:creationId xmlns:a16="http://schemas.microsoft.com/office/drawing/2014/main" id="{8093E933-570E-4561-3844-5C98AB3130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7926" y="-234180"/>
            <a:ext cx="6794074" cy="906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eck 5">
            <a:hlinkClick r:id="rId3" action="ppaction://hlinksldjump"/>
            <a:extLst>
              <a:ext uri="{FF2B5EF4-FFF2-40B4-BE49-F238E27FC236}">
                <a16:creationId xmlns:a16="http://schemas.microsoft.com/office/drawing/2014/main" id="{BE3F83B4-A98B-7FC8-81FF-0CB6C551988F}"/>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7" name="Titel 6">
            <a:extLst>
              <a:ext uri="{FF2B5EF4-FFF2-40B4-BE49-F238E27FC236}">
                <a16:creationId xmlns:a16="http://schemas.microsoft.com/office/drawing/2014/main" id="{A1420871-3D9B-031F-1AFC-B56AB0E72FE9}"/>
              </a:ext>
            </a:extLst>
          </p:cNvPr>
          <p:cNvSpPr>
            <a:spLocks noGrp="1"/>
          </p:cNvSpPr>
          <p:nvPr>
            <p:ph type="title"/>
          </p:nvPr>
        </p:nvSpPr>
        <p:spPr/>
        <p:txBody>
          <a:bodyPr/>
          <a:lstStyle/>
          <a:p>
            <a:endParaRPr lang="de-DE"/>
          </a:p>
        </p:txBody>
      </p:sp>
      <p:sp>
        <p:nvSpPr>
          <p:cNvPr id="8" name="Titel 1">
            <a:extLst>
              <a:ext uri="{FF2B5EF4-FFF2-40B4-BE49-F238E27FC236}">
                <a16:creationId xmlns:a16="http://schemas.microsoft.com/office/drawing/2014/main" id="{CDF82269-5085-5820-FE13-5026E92ED80F}"/>
              </a:ext>
            </a:extLst>
          </p:cNvPr>
          <p:cNvSpPr txBox="1">
            <a:spLocks/>
          </p:cNvSpPr>
          <p:nvPr/>
        </p:nvSpPr>
        <p:spPr>
          <a:xfrm>
            <a:off x="225579" y="567975"/>
            <a:ext cx="5030499" cy="410876"/>
          </a:xfrm>
          <a:prstGeom prst="rect">
            <a:avLst/>
          </a:prstGeom>
          <a:effectLst>
            <a:outerShdw blurRad="25400" dir="17880000">
              <a:srgbClr val="000000">
                <a:alpha val="46000"/>
              </a:srgbClr>
            </a:outerShdw>
          </a:effectLst>
        </p:spPr>
        <p:txBody>
          <a:bodyPr vert="horz" lIns="91440" tIns="45720" rIns="91440" bIns="45720" rtlCol="0" anchor="ctr">
            <a:normAutofit fontScale="60000" lnSpcReduction="20000"/>
          </a:bodyPr>
          <a:lst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de-DE"/>
              <a:t>Naturwissenschaften</a:t>
            </a:r>
            <a:endParaRPr lang="de-DE" dirty="0"/>
          </a:p>
        </p:txBody>
      </p:sp>
    </p:spTree>
    <p:extLst>
      <p:ext uri="{BB962C8B-B14F-4D97-AF65-F5344CB8AC3E}">
        <p14:creationId xmlns:p14="http://schemas.microsoft.com/office/powerpoint/2010/main" val="3317147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8E976F-DDCB-930E-7B56-E31FC7E3D9B9}"/>
              </a:ext>
            </a:extLst>
          </p:cNvPr>
          <p:cNvSpPr>
            <a:spLocks noGrp="1"/>
          </p:cNvSpPr>
          <p:nvPr>
            <p:ph type="title"/>
          </p:nvPr>
        </p:nvSpPr>
        <p:spPr>
          <a:xfrm>
            <a:off x="486031" y="609600"/>
            <a:ext cx="11453535" cy="551935"/>
          </a:xfrm>
        </p:spPr>
        <p:txBody>
          <a:bodyPr>
            <a:noAutofit/>
          </a:bodyPr>
          <a:lstStyle/>
          <a:p>
            <a:pPr algn="l"/>
            <a:r>
              <a:rPr lang="de-DE" sz="3600" dirty="0"/>
              <a:t>Warum gibt es in den Naturwissenschaften zwar Staunen, </a:t>
            </a:r>
            <a:br>
              <a:rPr lang="de-DE" sz="3600" dirty="0"/>
            </a:br>
            <a:r>
              <a:rPr lang="de-DE" sz="3600" dirty="0"/>
              <a:t>- aber man rechnet nicht mit Wundern als Eingriffen Gottes?</a:t>
            </a:r>
          </a:p>
        </p:txBody>
      </p:sp>
      <p:sp>
        <p:nvSpPr>
          <p:cNvPr id="3" name="Inhaltsplatzhalter 2">
            <a:extLst>
              <a:ext uri="{FF2B5EF4-FFF2-40B4-BE49-F238E27FC236}">
                <a16:creationId xmlns:a16="http://schemas.microsoft.com/office/drawing/2014/main" id="{C0F11E5A-0B47-2D17-96D1-C305A3BEEB30}"/>
              </a:ext>
            </a:extLst>
          </p:cNvPr>
          <p:cNvSpPr>
            <a:spLocks noGrp="1"/>
          </p:cNvSpPr>
          <p:nvPr>
            <p:ph idx="1"/>
          </p:nvPr>
        </p:nvSpPr>
        <p:spPr>
          <a:xfrm>
            <a:off x="545911" y="1622854"/>
            <a:ext cx="11000096" cy="4759749"/>
          </a:xfrm>
        </p:spPr>
        <p:txBody>
          <a:bodyPr>
            <a:normAutofit fontScale="92500" lnSpcReduction="20000"/>
          </a:bodyPr>
          <a:lstStyle/>
          <a:p>
            <a:pPr marL="36900" indent="0">
              <a:buNone/>
            </a:pPr>
            <a:r>
              <a:rPr lang="de-DE" dirty="0"/>
              <a:t>Warum ist das so? Ich rede hier von „Durchbrechungswundern“ im Widerspruch zu Naturgesetzen. Allerdings möchte ich daran erinnern: Ereignisse, die wir manchmal als Wunder bezeichnen, haben meist andere Eigenschaften. Da geht es um  Ereignisse, die uns überraschen und zu Wendungen und Entscheidungen führen. </a:t>
            </a:r>
            <a:r>
              <a:rPr lang="de-DE" i="1" dirty="0"/>
              <a:t>Die</a:t>
            </a:r>
            <a:r>
              <a:rPr lang="de-DE" dirty="0"/>
              <a:t> müssen ja gar nicht im Widerspruch zu Naturgesetzen stehen.</a:t>
            </a:r>
          </a:p>
          <a:p>
            <a:pPr marL="36900" indent="0">
              <a:buNone/>
            </a:pPr>
            <a:r>
              <a:rPr lang="de-DE" dirty="0"/>
              <a:t>Mit dem Wunderverzicht in Erklärungsmustern der Naturwissenschaften geht es nicht um eine ideologische Einschränkung, sondern darum, dass ein</a:t>
            </a:r>
            <a:br>
              <a:rPr lang="de-DE" dirty="0"/>
            </a:br>
            <a:r>
              <a:rPr lang="de-DE" dirty="0"/>
              <a:t>„Gott hat eingegriffen“ jede weitere Forschung unterbinden würde.</a:t>
            </a:r>
          </a:p>
          <a:p>
            <a:pPr marL="36900" indent="0">
              <a:buNone/>
            </a:pPr>
            <a:r>
              <a:rPr lang="de-DE" dirty="0"/>
              <a:t>Dazu gibt es zwei wichtige Erkenntnisse: </a:t>
            </a:r>
          </a:p>
          <a:p>
            <a:pPr marL="494100" indent="-457200">
              <a:buFont typeface="+mj-lt"/>
              <a:buAutoNum type="arabicPeriod"/>
            </a:pPr>
            <a:r>
              <a:rPr lang="de-DE" dirty="0"/>
              <a:t>Bestechend ist der Erfolg dieser Vorgehensweise: </a:t>
            </a:r>
            <a:br>
              <a:rPr lang="de-DE" dirty="0"/>
            </a:br>
            <a:r>
              <a:rPr lang="de-DE" dirty="0"/>
              <a:t>Man findet Regelhaftigkeit auf Regelhaftigkeit – gerade (!) indem man Gott außen vor lässt.</a:t>
            </a:r>
          </a:p>
          <a:p>
            <a:pPr marL="494100" indent="-457200">
              <a:buFont typeface="+mj-lt"/>
              <a:buAutoNum type="arabicPeriod"/>
            </a:pPr>
            <a:r>
              <a:rPr lang="de-DE" dirty="0"/>
              <a:t>Andersherum gedacht: Gott hat eine Weltstruktur geschaffen, in der dieser Erfolg möglich ist.</a:t>
            </a:r>
            <a:br>
              <a:rPr lang="de-DE" dirty="0"/>
            </a:br>
            <a:r>
              <a:rPr lang="de-DE" dirty="0"/>
              <a:t>Dies ist so umfassend der Fall, dass man sich des Gedankens nicht erwehren kann: </a:t>
            </a:r>
            <a:br>
              <a:rPr lang="de-DE" dirty="0"/>
            </a:br>
            <a:r>
              <a:rPr lang="de-DE" dirty="0"/>
              <a:t>Es ist Seine Absicht. Damit ist die Welt angefüllt mit Seinen Willenskundgebungen:</a:t>
            </a:r>
            <a:br>
              <a:rPr lang="de-DE" dirty="0"/>
            </a:br>
            <a:r>
              <a:rPr lang="de-DE" dirty="0"/>
              <a:t>Nämlich der immer und immer wieder gültigen Naturgesetzlichkeit. </a:t>
            </a:r>
          </a:p>
        </p:txBody>
      </p:sp>
      <p:pic>
        <p:nvPicPr>
          <p:cNvPr id="4" name="Bildplatzhalter 8">
            <a:extLst>
              <a:ext uri="{FF2B5EF4-FFF2-40B4-BE49-F238E27FC236}">
                <a16:creationId xmlns:a16="http://schemas.microsoft.com/office/drawing/2014/main" id="{1DA7C366-2841-83DA-73F0-3260ED055CE2}"/>
              </a:ext>
            </a:extLst>
          </p:cNvPr>
          <p:cNvPicPr>
            <a:picLocks noChangeAspect="1"/>
          </p:cNvPicPr>
          <p:nvPr/>
        </p:nvPicPr>
        <p:blipFill>
          <a:blip r:embed="rId2"/>
          <a:srcRect l="186" r="186"/>
          <a:stretch/>
        </p:blipFill>
        <p:spPr>
          <a:xfrm>
            <a:off x="10351327" y="3429000"/>
            <a:ext cx="1840672" cy="1242326"/>
          </a:xfrm>
          <a:prstGeom prst="rect">
            <a:avLst/>
          </a:prstGeom>
        </p:spPr>
      </p:pic>
      <p:sp>
        <p:nvSpPr>
          <p:cNvPr id="5" name="Rechteck 4">
            <a:hlinkClick r:id="rId3" action="ppaction://hlinksldjump"/>
            <a:extLst>
              <a:ext uri="{FF2B5EF4-FFF2-40B4-BE49-F238E27FC236}">
                <a16:creationId xmlns:a16="http://schemas.microsoft.com/office/drawing/2014/main" id="{83B95608-72E2-8BF4-B742-FEAFFD9ADA51}"/>
              </a:ext>
            </a:extLst>
          </p:cNvPr>
          <p:cNvSpPr/>
          <p:nvPr/>
        </p:nvSpPr>
        <p:spPr>
          <a:xfrm>
            <a:off x="-1"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0844990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66F6F9-88C3-8EC4-797B-C29C80C88757}"/>
              </a:ext>
            </a:extLst>
          </p:cNvPr>
          <p:cNvSpPr>
            <a:spLocks noGrp="1"/>
          </p:cNvSpPr>
          <p:nvPr>
            <p:ph type="title"/>
          </p:nvPr>
        </p:nvSpPr>
        <p:spPr>
          <a:xfrm>
            <a:off x="1625589" y="609599"/>
            <a:ext cx="9847630" cy="1260143"/>
          </a:xfrm>
        </p:spPr>
        <p:txBody>
          <a:bodyPr>
            <a:noAutofit/>
          </a:bodyPr>
          <a:lstStyle/>
          <a:p>
            <a:r>
              <a:rPr lang="de-DE" sz="4000" dirty="0"/>
              <a:t>Gedankenexperiment: Eine Welt voller Wunder im Sinne einer Durchbrechung der Naturgesetze</a:t>
            </a:r>
          </a:p>
        </p:txBody>
      </p:sp>
      <p:sp>
        <p:nvSpPr>
          <p:cNvPr id="3" name="Inhaltsplatzhalter 2">
            <a:extLst>
              <a:ext uri="{FF2B5EF4-FFF2-40B4-BE49-F238E27FC236}">
                <a16:creationId xmlns:a16="http://schemas.microsoft.com/office/drawing/2014/main" id="{4EFEFB6A-C4B1-4774-34F5-0FF5BBE20A1A}"/>
              </a:ext>
            </a:extLst>
          </p:cNvPr>
          <p:cNvSpPr>
            <a:spLocks noGrp="1"/>
          </p:cNvSpPr>
          <p:nvPr>
            <p:ph idx="1"/>
          </p:nvPr>
        </p:nvSpPr>
        <p:spPr>
          <a:xfrm>
            <a:off x="310172" y="2076450"/>
            <a:ext cx="11663464" cy="4374392"/>
          </a:xfrm>
        </p:spPr>
        <p:txBody>
          <a:bodyPr>
            <a:normAutofit fontScale="85000" lnSpcReduction="20000"/>
          </a:bodyPr>
          <a:lstStyle/>
          <a:p>
            <a:pPr marL="36900" indent="0">
              <a:buNone/>
            </a:pPr>
            <a:r>
              <a:rPr lang="de-DE" dirty="0"/>
              <a:t>Stellen wir uns eine Welt vor, in der es die aus unserer Welt bekannte naturgesetzliche Regelhaftigkeit nicht gibt.</a:t>
            </a:r>
          </a:p>
          <a:p>
            <a:pPr marL="36900" indent="0">
              <a:buNone/>
            </a:pPr>
            <a:r>
              <a:rPr lang="de-DE" dirty="0"/>
              <a:t>Ersatzweise greift Gott dort ein. Das muss Er auch, denn ohne seine Eingriffe würde nichts vorangehen. </a:t>
            </a:r>
            <a:br>
              <a:rPr lang="de-DE" dirty="0"/>
            </a:br>
            <a:r>
              <a:rPr lang="de-DE" dirty="0"/>
              <a:t>Eingreifen muss Er ständig - willkürlich oder auf unser Bitten hin. Wir wären von Ihm abhängig, wie kleine Babys.</a:t>
            </a:r>
          </a:p>
          <a:p>
            <a:pPr marL="36900" indent="0">
              <a:buNone/>
            </a:pPr>
            <a:r>
              <a:rPr lang="de-DE" dirty="0"/>
              <a:t>Manchen mag es attraktiv erscheinen, eine solche Abhängigkeit zu propagieren;</a:t>
            </a:r>
            <a:br>
              <a:rPr lang="de-DE" dirty="0"/>
            </a:br>
            <a:r>
              <a:rPr lang="de-DE" dirty="0"/>
              <a:t>und vorbildlich, Gott um die Ausstattung für jeden Teilschritt zu bitten, den wir gehen wollen.</a:t>
            </a:r>
            <a:br>
              <a:rPr lang="de-DE" dirty="0"/>
            </a:br>
            <a:r>
              <a:rPr lang="de-DE" dirty="0"/>
              <a:t>Tatsächlich wären wir alle zum Beten gezwungen und es gäbe erfolgreiche und weniger erfolgreiche Beter.</a:t>
            </a:r>
          </a:p>
          <a:p>
            <a:pPr marL="36900" indent="0">
              <a:buNone/>
            </a:pPr>
            <a:r>
              <a:rPr lang="de-DE" dirty="0"/>
              <a:t>Die Welt ist aber anders gestrickt. Von Gott. Wir können uns in unserer Welt erstaunlich selbständig bewegen. </a:t>
            </a:r>
            <a:br>
              <a:rPr lang="de-DE" dirty="0"/>
            </a:br>
            <a:r>
              <a:rPr lang="de-DE" dirty="0"/>
              <a:t>Weil es Regeln gibt, nach denen wir unsere Hilfsmittel konstruieren. Wir sind auf Gott nicht angewiesen. </a:t>
            </a:r>
            <a:br>
              <a:rPr lang="de-DE" dirty="0"/>
            </a:br>
            <a:r>
              <a:rPr lang="de-DE" dirty="0"/>
              <a:t>Könnte es sein, dass Gott unsere Selbständigkeit beabsichtigt? Das wäre eine wichtige Facette Gottes.</a:t>
            </a:r>
          </a:p>
          <a:p>
            <a:pPr marL="36900" indent="0">
              <a:buNone/>
            </a:pPr>
            <a:r>
              <a:rPr lang="de-DE" dirty="0"/>
              <a:t>Will Er, dass wir Ihm als Freiwillige und Selbständige begegnen statt als Abhängige und hilflose Babys?</a:t>
            </a:r>
          </a:p>
          <a:p>
            <a:pPr marL="36900" indent="0">
              <a:buNone/>
            </a:pPr>
            <a:r>
              <a:rPr lang="de-DE" dirty="0"/>
              <a:t>Und tatsächlich: Es kann eigentlich nicht anders sein; Gott will das so und handelt danach. Schon immer. </a:t>
            </a:r>
            <a:br>
              <a:rPr lang="de-DE" dirty="0"/>
            </a:br>
            <a:r>
              <a:rPr lang="de-DE" dirty="0"/>
              <a:t>Nur konnten frühere Generationen das nicht erkennen. Wir könnten das schon.</a:t>
            </a:r>
          </a:p>
          <a:p>
            <a:endParaRPr lang="de-DE" dirty="0"/>
          </a:p>
        </p:txBody>
      </p:sp>
      <p:pic>
        <p:nvPicPr>
          <p:cNvPr id="4" name="Bildplatzhalter 8" descr="hier bin ich, Klaus">
            <a:extLst>
              <a:ext uri="{FF2B5EF4-FFF2-40B4-BE49-F238E27FC236}">
                <a16:creationId xmlns:a16="http://schemas.microsoft.com/office/drawing/2014/main" id="{32F74E10-66EA-D487-EB2F-D2985F43A8FA}"/>
              </a:ext>
            </a:extLst>
          </p:cNvPr>
          <p:cNvPicPr>
            <a:picLocks noChangeAspect="1"/>
          </p:cNvPicPr>
          <p:nvPr/>
        </p:nvPicPr>
        <p:blipFill>
          <a:blip r:embed="rId2"/>
          <a:srcRect l="8321" r="8321"/>
          <a:stretch>
            <a:fillRect/>
          </a:stretch>
        </p:blipFill>
        <p:spPr>
          <a:xfrm>
            <a:off x="-823783" y="0"/>
            <a:ext cx="2449371" cy="1653156"/>
          </a:xfrm>
          <a:prstGeom prst="rect">
            <a:avLst/>
          </a:prstGeom>
        </p:spPr>
      </p:pic>
      <p:sp>
        <p:nvSpPr>
          <p:cNvPr id="5" name="Rechteck 4">
            <a:hlinkClick r:id="rId3" action="ppaction://hlinksldjump"/>
            <a:extLst>
              <a:ext uri="{FF2B5EF4-FFF2-40B4-BE49-F238E27FC236}">
                <a16:creationId xmlns:a16="http://schemas.microsoft.com/office/drawing/2014/main" id="{C68F6EC3-D088-8CCD-EBDB-9221557C4C27}"/>
              </a:ext>
            </a:extLst>
          </p:cNvPr>
          <p:cNvSpPr/>
          <p:nvPr/>
        </p:nvSpPr>
        <p:spPr>
          <a:xfrm>
            <a:off x="0" y="0"/>
            <a:ext cx="12192000" cy="6857999"/>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5417698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ADFCB2-A332-960A-F6B5-46839AA2B9C5}"/>
              </a:ext>
            </a:extLst>
          </p:cNvPr>
          <p:cNvSpPr>
            <a:spLocks noGrp="1"/>
          </p:cNvSpPr>
          <p:nvPr>
            <p:ph type="title"/>
          </p:nvPr>
        </p:nvSpPr>
        <p:spPr>
          <a:xfrm>
            <a:off x="913795" y="609600"/>
            <a:ext cx="10353762" cy="659027"/>
          </a:xfrm>
        </p:spPr>
        <p:txBody>
          <a:bodyPr>
            <a:normAutofit fontScale="90000"/>
          </a:bodyPr>
          <a:lstStyle/>
          <a:p>
            <a:r>
              <a:rPr lang="de-DE" dirty="0"/>
              <a:t>Eine Vermutung</a:t>
            </a:r>
          </a:p>
        </p:txBody>
      </p:sp>
      <p:sp>
        <p:nvSpPr>
          <p:cNvPr id="3" name="Inhaltsplatzhalter 2">
            <a:extLst>
              <a:ext uri="{FF2B5EF4-FFF2-40B4-BE49-F238E27FC236}">
                <a16:creationId xmlns:a16="http://schemas.microsoft.com/office/drawing/2014/main" id="{B0F9C2B2-29C8-AE3C-EA9C-F0D11ECDD80D}"/>
              </a:ext>
            </a:extLst>
          </p:cNvPr>
          <p:cNvSpPr>
            <a:spLocks noGrp="1"/>
          </p:cNvSpPr>
          <p:nvPr>
            <p:ph idx="1"/>
          </p:nvPr>
        </p:nvSpPr>
        <p:spPr>
          <a:xfrm>
            <a:off x="913795" y="1515762"/>
            <a:ext cx="11047546" cy="4967416"/>
          </a:xfrm>
        </p:spPr>
        <p:txBody>
          <a:bodyPr>
            <a:normAutofit fontScale="92500" lnSpcReduction="10000"/>
          </a:bodyPr>
          <a:lstStyle/>
          <a:p>
            <a:pPr marL="36900" indent="0">
              <a:buNone/>
            </a:pPr>
            <a:r>
              <a:rPr lang="de-DE" dirty="0"/>
              <a:t>Eine Welt voller „Durchbrechungswunder“ macht uns unselbständig.</a:t>
            </a:r>
            <a:br>
              <a:rPr lang="de-DE" dirty="0"/>
            </a:br>
            <a:r>
              <a:rPr lang="de-DE" dirty="0"/>
              <a:t>Durchbrechungswunder scheint Er kaum einzusetzen – wenn überhaupt. </a:t>
            </a:r>
            <a:br>
              <a:rPr lang="de-DE" dirty="0"/>
            </a:br>
            <a:r>
              <a:rPr lang="de-DE" dirty="0"/>
              <a:t>In der Natur braucht Er sie offenbar nicht.</a:t>
            </a:r>
          </a:p>
          <a:p>
            <a:pPr marL="36900" indent="0">
              <a:buNone/>
            </a:pPr>
            <a:r>
              <a:rPr lang="de-DE" dirty="0"/>
              <a:t>Wäre unsere Welt gespickt mit vielen solcher Wunder, würde die Frage entstehen:</a:t>
            </a:r>
            <a:br>
              <a:rPr lang="de-DE" dirty="0"/>
            </a:br>
            <a:r>
              <a:rPr lang="de-DE" dirty="0"/>
              <a:t>Warum keine Wunder dort, wo es unsägliches Leid gibt? Sei es durch Menschen oder die Natur verursacht?</a:t>
            </a:r>
            <a:br>
              <a:rPr lang="de-DE" dirty="0"/>
            </a:br>
            <a:r>
              <a:rPr lang="de-DE" dirty="0"/>
              <a:t>Erst der frei gespannte Raum der Regelhaftigkeit schafft Erwachsensein und Verantwortung.</a:t>
            </a:r>
            <a:br>
              <a:rPr lang="de-DE" dirty="0"/>
            </a:br>
            <a:r>
              <a:rPr lang="de-DE" dirty="0"/>
              <a:t>Das Leid wäre der Preis. Durchaus ein extrem hoher, fast schon unerträglicher Preis. </a:t>
            </a:r>
            <a:br>
              <a:rPr lang="de-DE" dirty="0"/>
            </a:br>
            <a:r>
              <a:rPr lang="de-DE" dirty="0"/>
              <a:t>Es klingt fast makaber: Gott scheint es das wert zu sein.</a:t>
            </a:r>
          </a:p>
          <a:p>
            <a:pPr marL="36900" indent="0">
              <a:buNone/>
            </a:pPr>
            <a:r>
              <a:rPr lang="de-DE" dirty="0"/>
              <a:t>Erst ein weiterer Fingerzeig Gottes lässt einen Ausweg aus dem Dilemma aufscheinen:</a:t>
            </a:r>
          </a:p>
          <a:p>
            <a:pPr marL="36900" indent="0">
              <a:buNone/>
            </a:pPr>
            <a:r>
              <a:rPr lang="de-DE" dirty="0"/>
              <a:t>Das Leid Jesu; dieses Leid, das er im Namen Gottes auf sich nimmt; dieses Leid, das er zum Leid Gottes macht, dieses Mit-Leiden Gottes </a:t>
            </a:r>
          </a:p>
          <a:p>
            <a:pPr marL="36900" indent="0">
              <a:buNone/>
            </a:pPr>
            <a:r>
              <a:rPr lang="de-DE" dirty="0"/>
              <a:t>kann diesem Dilemma etwas entgegenhalten, es vielleicht doch erträglich machen.</a:t>
            </a:r>
          </a:p>
        </p:txBody>
      </p:sp>
      <p:pic>
        <p:nvPicPr>
          <p:cNvPr id="4" name="Bildplatzhalter 8">
            <a:extLst>
              <a:ext uri="{FF2B5EF4-FFF2-40B4-BE49-F238E27FC236}">
                <a16:creationId xmlns:a16="http://schemas.microsoft.com/office/drawing/2014/main" id="{E4684109-B7AA-4C72-E153-818A472C28F7}"/>
              </a:ext>
            </a:extLst>
          </p:cNvPr>
          <p:cNvPicPr>
            <a:picLocks noChangeAspect="1"/>
          </p:cNvPicPr>
          <p:nvPr/>
        </p:nvPicPr>
        <p:blipFill>
          <a:blip r:embed="rId2"/>
          <a:srcRect l="186" r="186"/>
          <a:stretch/>
        </p:blipFill>
        <p:spPr>
          <a:xfrm>
            <a:off x="9742629" y="-63253"/>
            <a:ext cx="2449371" cy="1653156"/>
          </a:xfrm>
          <a:prstGeom prst="rect">
            <a:avLst/>
          </a:prstGeom>
        </p:spPr>
      </p:pic>
      <p:sp>
        <p:nvSpPr>
          <p:cNvPr id="5" name="Rechteck 4">
            <a:hlinkClick r:id="rId3" action="ppaction://hlinksldjump"/>
            <a:extLst>
              <a:ext uri="{FF2B5EF4-FFF2-40B4-BE49-F238E27FC236}">
                <a16:creationId xmlns:a16="http://schemas.microsoft.com/office/drawing/2014/main" id="{0A3DF7B5-C432-AF67-998F-B7FDB04FD38E}"/>
              </a:ext>
            </a:extLst>
          </p:cNvPr>
          <p:cNvSpPr/>
          <p:nvPr/>
        </p:nvSpPr>
        <p:spPr>
          <a:xfrm>
            <a:off x="0" y="0"/>
            <a:ext cx="12192001"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3676281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824397-AD9A-E9DC-0534-8CA499609502}"/>
              </a:ext>
            </a:extLst>
          </p:cNvPr>
          <p:cNvSpPr>
            <a:spLocks noGrp="1"/>
          </p:cNvSpPr>
          <p:nvPr>
            <p:ph type="title"/>
          </p:nvPr>
        </p:nvSpPr>
        <p:spPr>
          <a:xfrm>
            <a:off x="913795" y="214185"/>
            <a:ext cx="8976283" cy="889686"/>
          </a:xfrm>
        </p:spPr>
        <p:txBody>
          <a:bodyPr>
            <a:noAutofit/>
          </a:bodyPr>
          <a:lstStyle/>
          <a:p>
            <a:r>
              <a:rPr lang="de-DE" sz="3600" dirty="0"/>
              <a:t>Herausforderungen der weiteren Facette Gottes</a:t>
            </a:r>
          </a:p>
        </p:txBody>
      </p:sp>
      <p:sp>
        <p:nvSpPr>
          <p:cNvPr id="3" name="Inhaltsplatzhalter 2">
            <a:extLst>
              <a:ext uri="{FF2B5EF4-FFF2-40B4-BE49-F238E27FC236}">
                <a16:creationId xmlns:a16="http://schemas.microsoft.com/office/drawing/2014/main" id="{AA222E10-D5FC-F33C-A676-DEB7EE424C31}"/>
              </a:ext>
            </a:extLst>
          </p:cNvPr>
          <p:cNvSpPr>
            <a:spLocks noGrp="1"/>
          </p:cNvSpPr>
          <p:nvPr>
            <p:ph idx="1"/>
          </p:nvPr>
        </p:nvSpPr>
        <p:spPr>
          <a:xfrm>
            <a:off x="576650" y="1237396"/>
            <a:ext cx="11447028" cy="5540992"/>
          </a:xfrm>
        </p:spPr>
        <p:txBody>
          <a:bodyPr>
            <a:normAutofit fontScale="77500" lnSpcReduction="20000"/>
          </a:bodyPr>
          <a:lstStyle/>
          <a:p>
            <a:r>
              <a:rPr lang="de-DE" sz="2600" dirty="0"/>
              <a:t>Gott braucht eine regelhafte Weltstruktur für Sein Ziel, unser Erwachsenwerden.</a:t>
            </a:r>
            <a:br>
              <a:rPr lang="de-DE" sz="2600" dirty="0"/>
            </a:br>
            <a:r>
              <a:rPr lang="de-DE" sz="2600" dirty="0"/>
              <a:t>Damit sind Naturgesetze – nicht ihre Durchbrechung – das Kernelement Seines Plans.</a:t>
            </a:r>
          </a:p>
          <a:p>
            <a:r>
              <a:rPr lang="de-DE" sz="2600" dirty="0"/>
              <a:t>Bedeutet das nicht, dass dem Wissenserwerb über die Natur mehr Wertschätzung entgegengebracht werden sollte?</a:t>
            </a:r>
          </a:p>
          <a:p>
            <a:r>
              <a:rPr lang="de-DE" sz="2600" dirty="0"/>
              <a:t>Immerhin würden Naturwissenschaftler ihren Beitrag zur Gott-gewollten Selbständigkeit der Menschen leisten. </a:t>
            </a:r>
            <a:br>
              <a:rPr lang="de-DE" sz="2600" dirty="0"/>
            </a:br>
            <a:r>
              <a:rPr lang="de-DE" sz="2600" dirty="0"/>
              <a:t>Sie stünden in Seinem vollzeitlichen Dienst (ob sie nun glauben oder nicht).</a:t>
            </a:r>
            <a:br>
              <a:rPr lang="de-DE" sz="2600" dirty="0"/>
            </a:br>
            <a:r>
              <a:rPr lang="de-DE" sz="2600" dirty="0"/>
              <a:t>Ganz analog zu Diakonen im sozialen Bereich.</a:t>
            </a:r>
          </a:p>
          <a:p>
            <a:r>
              <a:rPr lang="de-DE" sz="2600" dirty="0"/>
              <a:t>Wissenserwerb und Bildung hätten dann einen ähnlichen Stellenwert wie diakonisches Handeln. </a:t>
            </a:r>
          </a:p>
          <a:p>
            <a:r>
              <a:rPr lang="de-DE" sz="2600" dirty="0"/>
              <a:t>Wären engagierte Wissenschaftler nicht noch in einem weiteren Sinne so etwas wie Diakone Gottes?</a:t>
            </a:r>
            <a:br>
              <a:rPr lang="de-DE" sz="2600" dirty="0"/>
            </a:br>
            <a:r>
              <a:rPr lang="de-DE" sz="2600" dirty="0"/>
              <a:t>Nämlich im Dienst Gottes zur Reduzierung des Leids in einer von Gott als selbständig geplanten Welt? </a:t>
            </a:r>
            <a:br>
              <a:rPr lang="de-DE" sz="2600" dirty="0"/>
            </a:br>
            <a:r>
              <a:rPr lang="de-DE" sz="2600" dirty="0"/>
              <a:t>Denn das wäre ja wohl auch ein lohnendes Ziel für unsere Selbständigkeit:</a:t>
            </a:r>
            <a:br>
              <a:rPr lang="de-DE" sz="2600" dirty="0"/>
            </a:br>
            <a:r>
              <a:rPr lang="de-DE" sz="2600" dirty="0"/>
              <a:t>Das Leid zu bekämpfen, wie es so häufig bereits geschieht.</a:t>
            </a:r>
          </a:p>
          <a:p>
            <a:r>
              <a:rPr lang="de-DE" sz="2600" dirty="0"/>
              <a:t>Die Relevanz lässt sich mit Händen greifen – in all der Technik um uns herum, die wir in guter Weise einsetzen sollten. In all der Sinnhaftigkeit von Wissen und  Naturwissenschaft, die sich uns nun als Gottes Auftrag erschließt. Die Augen öffnen sich. Der Wald wird sichtbar, den wir vor lauter Bäumen nicht sahen.</a:t>
            </a:r>
          </a:p>
          <a:p>
            <a:endParaRPr lang="de-DE" dirty="0"/>
          </a:p>
        </p:txBody>
      </p:sp>
      <p:pic>
        <p:nvPicPr>
          <p:cNvPr id="5" name="Bildplatzhalter 8">
            <a:extLst>
              <a:ext uri="{FF2B5EF4-FFF2-40B4-BE49-F238E27FC236}">
                <a16:creationId xmlns:a16="http://schemas.microsoft.com/office/drawing/2014/main" id="{2F2FF5BF-0314-612C-B951-ADBDC3C496F5}"/>
              </a:ext>
            </a:extLst>
          </p:cNvPr>
          <p:cNvPicPr>
            <a:picLocks noChangeAspect="1"/>
          </p:cNvPicPr>
          <p:nvPr/>
        </p:nvPicPr>
        <p:blipFill>
          <a:blip r:embed="rId2"/>
          <a:srcRect l="186" r="186"/>
          <a:stretch/>
        </p:blipFill>
        <p:spPr>
          <a:xfrm>
            <a:off x="10042871" y="-23389"/>
            <a:ext cx="2449371" cy="1653156"/>
          </a:xfrm>
          <a:prstGeom prst="rect">
            <a:avLst/>
          </a:prstGeom>
        </p:spPr>
      </p:pic>
      <p:sp>
        <p:nvSpPr>
          <p:cNvPr id="6" name="Rechteck 5">
            <a:hlinkClick r:id="rId3" action="ppaction://hlinksldjump"/>
            <a:extLst>
              <a:ext uri="{FF2B5EF4-FFF2-40B4-BE49-F238E27FC236}">
                <a16:creationId xmlns:a16="http://schemas.microsoft.com/office/drawing/2014/main" id="{AD144D9E-92CC-0EC5-B2E0-AC6089DCC823}"/>
              </a:ext>
            </a:extLst>
          </p:cNvPr>
          <p:cNvSpPr/>
          <p:nvPr/>
        </p:nvSpPr>
        <p:spPr>
          <a:xfrm>
            <a:off x="0" y="0"/>
            <a:ext cx="12192000" cy="685800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9227358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8AD5E9-3255-5EC4-94A3-6A8AA49E88CA}"/>
              </a:ext>
            </a:extLst>
          </p:cNvPr>
          <p:cNvSpPr>
            <a:spLocks noGrp="1"/>
          </p:cNvSpPr>
          <p:nvPr>
            <p:ph type="title"/>
          </p:nvPr>
        </p:nvSpPr>
        <p:spPr/>
        <p:txBody>
          <a:bodyPr>
            <a:normAutofit fontScale="90000"/>
          </a:bodyPr>
          <a:lstStyle/>
          <a:p>
            <a:r>
              <a:rPr lang="de-DE" dirty="0"/>
              <a:t>Vielen Dank, dass Du Dich auf die Überlegungen eingelassen hast</a:t>
            </a:r>
          </a:p>
        </p:txBody>
      </p:sp>
      <p:sp>
        <p:nvSpPr>
          <p:cNvPr id="3" name="Inhaltsplatzhalter 2">
            <a:extLst>
              <a:ext uri="{FF2B5EF4-FFF2-40B4-BE49-F238E27FC236}">
                <a16:creationId xmlns:a16="http://schemas.microsoft.com/office/drawing/2014/main" id="{14E3E0CE-6A42-F75F-EEEF-9342EEF1C602}"/>
              </a:ext>
            </a:extLst>
          </p:cNvPr>
          <p:cNvSpPr>
            <a:spLocks noGrp="1"/>
          </p:cNvSpPr>
          <p:nvPr>
            <p:ph idx="1"/>
          </p:nvPr>
        </p:nvSpPr>
        <p:spPr>
          <a:xfrm>
            <a:off x="913795" y="2076450"/>
            <a:ext cx="10353762" cy="4374392"/>
          </a:xfrm>
        </p:spPr>
        <p:txBody>
          <a:bodyPr>
            <a:normAutofit fontScale="92500"/>
          </a:bodyPr>
          <a:lstStyle/>
          <a:p>
            <a:pPr marL="36900" indent="0">
              <a:buNone/>
            </a:pPr>
            <a:r>
              <a:rPr lang="de-DE" dirty="0"/>
              <a:t>Wie schon angeboten: </a:t>
            </a:r>
          </a:p>
          <a:p>
            <a:pPr marL="36900" indent="0">
              <a:buNone/>
            </a:pPr>
            <a:r>
              <a:rPr lang="de-DE" dirty="0"/>
              <a:t>Gerne können wir uns weiter unterhalten über </a:t>
            </a:r>
            <a:r>
              <a:rPr lang="de-DE" dirty="0">
                <a:hlinkClick r:id="rId2"/>
              </a:rPr>
              <a:t>Klaus.Bratengeier@emk.de</a:t>
            </a:r>
            <a:endParaRPr lang="de-DE" dirty="0"/>
          </a:p>
          <a:p>
            <a:endParaRPr lang="de-DE" dirty="0"/>
          </a:p>
          <a:p>
            <a:pPr marL="36900" indent="0">
              <a:buNone/>
            </a:pPr>
            <a:endParaRPr lang="de-DE" dirty="0"/>
          </a:p>
          <a:p>
            <a:endParaRPr lang="de-DE" dirty="0"/>
          </a:p>
          <a:p>
            <a:endParaRPr lang="de-DE" dirty="0"/>
          </a:p>
          <a:p>
            <a:endParaRPr lang="de-DE" dirty="0"/>
          </a:p>
          <a:p>
            <a:endParaRPr lang="de-DE" dirty="0"/>
          </a:p>
          <a:p>
            <a:pPr marL="36900" indent="0">
              <a:buNone/>
            </a:pPr>
            <a:r>
              <a:rPr lang="de-DE" dirty="0"/>
              <a:t>							Klaus Bratengeier </a:t>
            </a:r>
            <a:r>
              <a:rPr lang="de-DE" sz="1600" b="1" dirty="0"/>
              <a:t>2024</a:t>
            </a:r>
          </a:p>
        </p:txBody>
      </p:sp>
      <p:pic>
        <p:nvPicPr>
          <p:cNvPr id="4" name="Bildplatzhalter 8">
            <a:hlinkClick r:id="rId3" action="ppaction://hlinksldjump"/>
            <a:extLst>
              <a:ext uri="{FF2B5EF4-FFF2-40B4-BE49-F238E27FC236}">
                <a16:creationId xmlns:a16="http://schemas.microsoft.com/office/drawing/2014/main" id="{39CD9EBF-A2D0-61CE-3668-D7A27C540A90}"/>
              </a:ext>
            </a:extLst>
          </p:cNvPr>
          <p:cNvPicPr>
            <a:picLocks noChangeAspect="1"/>
          </p:cNvPicPr>
          <p:nvPr/>
        </p:nvPicPr>
        <p:blipFill>
          <a:blip r:embed="rId4"/>
          <a:srcRect l="186" r="186"/>
          <a:stretch/>
        </p:blipFill>
        <p:spPr>
          <a:xfrm>
            <a:off x="4365763" y="3347212"/>
            <a:ext cx="2449371" cy="1653156"/>
          </a:xfrm>
          <a:prstGeom prst="rect">
            <a:avLst/>
          </a:prstGeom>
        </p:spPr>
      </p:pic>
      <p:pic>
        <p:nvPicPr>
          <p:cNvPr id="5" name="Grafik 4">
            <a:extLst>
              <a:ext uri="{FF2B5EF4-FFF2-40B4-BE49-F238E27FC236}">
                <a16:creationId xmlns:a16="http://schemas.microsoft.com/office/drawing/2014/main" id="{C514D1AC-02D7-64AD-655A-0E5F79B6B04E}"/>
              </a:ext>
            </a:extLst>
          </p:cNvPr>
          <p:cNvPicPr>
            <a:picLocks noChangeAspect="1"/>
          </p:cNvPicPr>
          <p:nvPr/>
        </p:nvPicPr>
        <p:blipFill>
          <a:blip r:embed="rId5"/>
          <a:srcRect/>
          <a:stretch/>
        </p:blipFill>
        <p:spPr>
          <a:xfrm>
            <a:off x="791365" y="4607012"/>
            <a:ext cx="2361648" cy="1478690"/>
          </a:xfrm>
          <a:prstGeom prst="rect">
            <a:avLst/>
          </a:prstGeom>
        </p:spPr>
      </p:pic>
      <p:pic>
        <p:nvPicPr>
          <p:cNvPr id="6" name="Inhaltsplatzhalter 5">
            <a:extLst>
              <a:ext uri="{FF2B5EF4-FFF2-40B4-BE49-F238E27FC236}">
                <a16:creationId xmlns:a16="http://schemas.microsoft.com/office/drawing/2014/main" id="{B4EEA6E8-2F7B-0A3F-5279-A8E50EB62907}"/>
              </a:ext>
            </a:extLst>
          </p:cNvPr>
          <p:cNvPicPr>
            <a:picLocks noChangeAspect="1"/>
          </p:cNvPicPr>
          <p:nvPr/>
        </p:nvPicPr>
        <p:blipFill>
          <a:blip r:embed="rId6"/>
          <a:srcRect/>
          <a:stretch/>
        </p:blipFill>
        <p:spPr>
          <a:xfrm>
            <a:off x="8112190" y="3979690"/>
            <a:ext cx="1858310" cy="2041356"/>
          </a:xfrm>
          <a:prstGeom prst="rect">
            <a:avLst/>
          </a:prstGeom>
          <a:effectLst>
            <a:outerShdw blurRad="25400" dir="17880000">
              <a:srgbClr val="000000">
                <a:alpha val="46000"/>
              </a:srgbClr>
            </a:outerShdw>
          </a:effectLst>
        </p:spPr>
      </p:pic>
    </p:spTree>
    <p:extLst>
      <p:ext uri="{BB962C8B-B14F-4D97-AF65-F5344CB8AC3E}">
        <p14:creationId xmlns:p14="http://schemas.microsoft.com/office/powerpoint/2010/main" val="3733215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7E1C83-3441-D581-FFDA-B12947BA5D8D}"/>
              </a:ext>
            </a:extLst>
          </p:cNvPr>
          <p:cNvSpPr>
            <a:spLocks noGrp="1"/>
          </p:cNvSpPr>
          <p:nvPr>
            <p:ph type="title"/>
          </p:nvPr>
        </p:nvSpPr>
        <p:spPr/>
        <p:txBody>
          <a:bodyPr/>
          <a:lstStyle/>
          <a:p>
            <a:r>
              <a:rPr lang="de-DE" dirty="0"/>
              <a:t>Zum Weiterdenken</a:t>
            </a:r>
          </a:p>
        </p:txBody>
      </p:sp>
      <p:sp>
        <p:nvSpPr>
          <p:cNvPr id="3" name="Inhaltsplatzhalter 2">
            <a:extLst>
              <a:ext uri="{FF2B5EF4-FFF2-40B4-BE49-F238E27FC236}">
                <a16:creationId xmlns:a16="http://schemas.microsoft.com/office/drawing/2014/main" id="{5ACE294D-877A-07AA-6138-F7526EA717B1}"/>
              </a:ext>
            </a:extLst>
          </p:cNvPr>
          <p:cNvSpPr>
            <a:spLocks noGrp="1"/>
          </p:cNvSpPr>
          <p:nvPr>
            <p:ph idx="1"/>
          </p:nvPr>
        </p:nvSpPr>
        <p:spPr/>
        <p:txBody>
          <a:bodyPr>
            <a:normAutofit fontScale="92500" lnSpcReduction="10000"/>
          </a:bodyPr>
          <a:lstStyle/>
          <a:p>
            <a:r>
              <a:rPr lang="de-DE" dirty="0" err="1"/>
              <a:t>Lies</a:t>
            </a:r>
            <a:r>
              <a:rPr lang="de-DE" dirty="0"/>
              <a:t> </a:t>
            </a:r>
            <a:r>
              <a:rPr lang="de-DE" dirty="0">
                <a:hlinkClick r:id="rId2"/>
              </a:rPr>
              <a:t>Matthäus 25, 31-46</a:t>
            </a:r>
            <a:r>
              <a:rPr lang="de-DE" dirty="0"/>
              <a:t> unter folgendem besonderen Aspekt:</a:t>
            </a:r>
            <a:br>
              <a:rPr lang="de-DE" dirty="0"/>
            </a:br>
            <a:r>
              <a:rPr lang="de-DE" dirty="0"/>
              <a:t>Was befähigt uns heute, Hungrige zu speisen (V35)?  - hier ein </a:t>
            </a:r>
            <a:r>
              <a:rPr lang="de-DE" dirty="0">
                <a:hlinkClick r:id="rId3"/>
              </a:rPr>
              <a:t>Beispiel</a:t>
            </a:r>
            <a:br>
              <a:rPr lang="de-DE" dirty="0"/>
            </a:br>
            <a:r>
              <a:rPr lang="de-DE" dirty="0"/>
              <a:t>und wer weiß nicht, für wen er/sie das getan hat (V37)?</a:t>
            </a:r>
          </a:p>
          <a:p>
            <a:r>
              <a:rPr lang="de-DE" dirty="0" err="1"/>
              <a:t>Lies</a:t>
            </a:r>
            <a:r>
              <a:rPr lang="de-DE" dirty="0"/>
              <a:t> </a:t>
            </a:r>
            <a:r>
              <a:rPr lang="de-DE" dirty="0">
                <a:hlinkClick r:id="rId4"/>
              </a:rPr>
              <a:t>„Dietrich Bonhoeffer: Theologische Briefe aus &gt;Widerstand und Ergebung&lt;“</a:t>
            </a:r>
            <a:endParaRPr lang="de-DE" dirty="0"/>
          </a:p>
          <a:p>
            <a:r>
              <a:rPr lang="de-DE" dirty="0"/>
              <a:t>Höre </a:t>
            </a:r>
            <a:r>
              <a:rPr lang="de-DE" dirty="0" err="1"/>
              <a:t>T.Dietz</a:t>
            </a:r>
            <a:r>
              <a:rPr lang="de-DE" dirty="0"/>
              <a:t>: </a:t>
            </a:r>
            <a:r>
              <a:rPr lang="de-DE" dirty="0">
                <a:hlinkClick r:id="rId5"/>
              </a:rPr>
              <a:t>„Dietrich Bonhoeffer: Eine Theologie für eine mündige Welt“</a:t>
            </a:r>
            <a:endParaRPr lang="de-DE" dirty="0"/>
          </a:p>
          <a:p>
            <a:r>
              <a:rPr lang="de-DE" dirty="0" err="1"/>
              <a:t>Lies</a:t>
            </a:r>
            <a:r>
              <a:rPr lang="de-DE" dirty="0"/>
              <a:t> </a:t>
            </a:r>
            <a:r>
              <a:rPr lang="de-DE" dirty="0" err="1"/>
              <a:t>A.Kreiner</a:t>
            </a:r>
            <a:r>
              <a:rPr lang="de-DE" dirty="0"/>
              <a:t>: </a:t>
            </a:r>
            <a:r>
              <a:rPr lang="de-DE" dirty="0">
                <a:hlinkClick r:id="rId6"/>
              </a:rPr>
              <a:t>„Kann ein Naturalist glauben?“ </a:t>
            </a:r>
            <a:br>
              <a:rPr lang="de-DE" dirty="0"/>
            </a:br>
            <a:r>
              <a:rPr lang="de-DE" dirty="0"/>
              <a:t>Sieh dazu den Vortrag „Wie beeinflussen die modernen Naturwissenschaften das Gottesbild? - Sicht eines Theologen“ - erhältlich über den Arbeitskreis „Naturwissenschaft und Glaube“</a:t>
            </a:r>
            <a:br>
              <a:rPr lang="de-DE" dirty="0"/>
            </a:br>
            <a:r>
              <a:rPr lang="de-DE" dirty="0">
                <a:hlinkClick r:id="rId7"/>
              </a:rPr>
              <a:t>www.emk-naturwissenschaften.de</a:t>
            </a:r>
            <a:r>
              <a:rPr lang="de-DE" dirty="0"/>
              <a:t> (Klaus Bratengeier)</a:t>
            </a:r>
          </a:p>
          <a:p>
            <a:endParaRPr lang="de-DE" dirty="0"/>
          </a:p>
        </p:txBody>
      </p:sp>
      <p:sp>
        <p:nvSpPr>
          <p:cNvPr id="4" name="Rechteck 3">
            <a:hlinkClick r:id="rId8" action="ppaction://hlinksldjump"/>
            <a:extLst>
              <a:ext uri="{FF2B5EF4-FFF2-40B4-BE49-F238E27FC236}">
                <a16:creationId xmlns:a16="http://schemas.microsoft.com/office/drawing/2014/main" id="{F6B3FBF9-079E-426E-90B8-0E28228B9D77}"/>
              </a:ext>
            </a:extLst>
          </p:cNvPr>
          <p:cNvSpPr/>
          <p:nvPr/>
        </p:nvSpPr>
        <p:spPr>
          <a:xfrm>
            <a:off x="6713" y="0"/>
            <a:ext cx="12192000" cy="2076450"/>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Rechteck 4">
            <a:hlinkClick r:id="rId8" action="ppaction://hlinksldjump"/>
            <a:extLst>
              <a:ext uri="{FF2B5EF4-FFF2-40B4-BE49-F238E27FC236}">
                <a16:creationId xmlns:a16="http://schemas.microsoft.com/office/drawing/2014/main" id="{49E2920C-D1E6-88B5-3BC6-DB3BD8775B66}"/>
              </a:ext>
            </a:extLst>
          </p:cNvPr>
          <p:cNvSpPr/>
          <p:nvPr/>
        </p:nvSpPr>
        <p:spPr>
          <a:xfrm>
            <a:off x="-5324" y="5566964"/>
            <a:ext cx="12192000" cy="1291036"/>
          </a:xfrm>
          <a:prstGeom prst="rect">
            <a:avLst/>
          </a:prstGeom>
          <a:solidFill>
            <a:schemeClr val="accent1">
              <a:alpha val="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313029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VTI">
  <a:themeElements>
    <a:clrScheme name="Benutzerdefiniert 3">
      <a:dk1>
        <a:sysClr val="windowText" lastClr="000000"/>
      </a:dk1>
      <a:lt1>
        <a:sysClr val="window" lastClr="FFFFFF"/>
      </a:lt1>
      <a:dk2>
        <a:srgbClr val="4E3B30"/>
      </a:dk2>
      <a:lt2>
        <a:srgbClr val="F4EDD8"/>
      </a:lt2>
      <a:accent1>
        <a:srgbClr val="F0A22E"/>
      </a:accent1>
      <a:accent2>
        <a:srgbClr val="A5644E"/>
      </a:accent2>
      <a:accent3>
        <a:srgbClr val="B58B80"/>
      </a:accent3>
      <a:accent4>
        <a:srgbClr val="C3986D"/>
      </a:accent4>
      <a:accent5>
        <a:srgbClr val="A19574"/>
      </a:accent5>
      <a:accent6>
        <a:srgbClr val="C17529"/>
      </a:accent6>
      <a:hlink>
        <a:srgbClr val="FFC000"/>
      </a:hlink>
      <a:folHlink>
        <a:srgbClr val="92D050"/>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_44285908_TF55705232.potx" id="{C2693DD5-6559-4F60-BB71-3DF0B32289E4}" vid="{FE5FC937-8F54-4BE4-8F9D-44E1A9D18C62}"/>
    </a:ext>
  </a:ext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85E981-8C91-4205-A0C3-C991F42B4C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4C00F4-06E9-43E3-AD97-88A857CEFA82}">
  <ds:schemaRef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http://schemas.microsoft.com/office/infopath/2007/PartnerControls"/>
    <ds:schemaRef ds:uri="http://purl.org/dc/elements/1.1/"/>
    <ds:schemaRef ds:uri="http://schemas.microsoft.com/office/2006/metadata/properties"/>
    <ds:schemaRef ds:uri="71af3243-3dd4-4a8d-8c0d-dd76da1f02a5"/>
    <ds:schemaRef ds:uri="http://www.w3.org/XML/1998/namespace"/>
  </ds:schemaRefs>
</ds:datastoreItem>
</file>

<file path=customXml/itemProps3.xml><?xml version="1.0" encoding="utf-8"?>
<ds:datastoreItem xmlns:ds="http://schemas.openxmlformats.org/officeDocument/2006/customXml" ds:itemID="{64B270AB-C138-415C-897E-3C24487DECF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{4CDC5CA5-76C6-4858-96DB-537D4FC2269D}tf55705232_win32</Template>
  <TotalTime>0</TotalTime>
  <Words>4460</Words>
  <Application>Microsoft Office PowerPoint</Application>
  <PresentationFormat>Breitbild</PresentationFormat>
  <Paragraphs>202</Paragraphs>
  <Slides>48</Slides>
  <Notes>2</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48</vt:i4>
      </vt:variant>
    </vt:vector>
  </HeadingPairs>
  <TitlesOfParts>
    <vt:vector size="52" baseType="lpstr">
      <vt:lpstr>Wingdings 2</vt:lpstr>
      <vt:lpstr>Goudy Old Style</vt:lpstr>
      <vt:lpstr>Calibri</vt:lpstr>
      <vt:lpstr>SlateVTI</vt:lpstr>
      <vt:lpstr>Perspektivwechsel:  Gottes übersehene Facette</vt:lpstr>
      <vt:lpstr>oder: </vt:lpstr>
      <vt:lpstr>Hallo – und herzlich willkommen!</vt:lpstr>
      <vt:lpstr>Schön, dass Du da bist!</vt:lpstr>
      <vt:lpstr>Aso werd des nix – bitte mit der Maus anklicken</vt:lpstr>
      <vt:lpstr>PowerPoint-Präsentation</vt:lpstr>
      <vt:lpstr>Danke - das hat ja wunderbar geklappt!</vt:lpstr>
      <vt:lpstr>Change – Veränderung – Wechsel …</vt:lpstr>
      <vt:lpstr>PowerPoint-Präsentation</vt:lpstr>
      <vt:lpstr>Verstehe ich Dich richtig:  Du möchtest nicht menschlichen Vorgaben,  sondern Gottes Gedanken folgen?</vt:lpstr>
      <vt:lpstr>PowerPoint-Präsentation</vt:lpstr>
      <vt:lpstr>Liberalismus, Liberalität,  liberale Haltungen?</vt:lpstr>
      <vt:lpstr>Liberalismus, Liberalität,  liberale Haltungen?</vt:lpstr>
      <vt:lpstr>PowerPoint-Präsentation</vt:lpstr>
      <vt:lpstr>Wollen wir wirklich nur auf die Organisationsstrukturen schauen? Sind nicht gerade die Inhalte das Problem?</vt:lpstr>
      <vt:lpstr>PowerPoint-Präsentation</vt:lpstr>
      <vt:lpstr>Das Tradierte dynamisch bewahren</vt:lpstr>
      <vt:lpstr>PowerPoint-Präsentation</vt:lpstr>
      <vt:lpstr>Schmoren wir im eigenen Saft?</vt:lpstr>
      <vt:lpstr>PowerPoint-Präsentation</vt:lpstr>
      <vt:lpstr>Illusionslos? Enttäuscht? Zornig? Ermüdet?  </vt:lpstr>
      <vt:lpstr>PowerPoint-Präsentation</vt:lpstr>
      <vt:lpstr>Jetzt können wir uns in das Abenteuer eines Perspektivwechsels stürzen</vt:lpstr>
      <vt:lpstr>Relevanz und Kompetenz Bedeutsamkeit und Befähigung</vt:lpstr>
      <vt:lpstr>Relevanz und Kompetenz</vt:lpstr>
      <vt:lpstr>Relevanz und Kompetenz</vt:lpstr>
      <vt:lpstr>PowerPoint-Präsentation</vt:lpstr>
      <vt:lpstr>Bist Du wirklich sicher?</vt:lpstr>
      <vt:lpstr>PowerPoint-Präsentation</vt:lpstr>
      <vt:lpstr>Fällt Dir bei Deiner Entscheidung etwas auf?</vt:lpstr>
      <vt:lpstr>PowerPoint-Präsentation</vt:lpstr>
      <vt:lpstr>Entspricht das Deinen Wertigkeiten?</vt:lpstr>
      <vt:lpstr>PowerPoint-Präsentation</vt:lpstr>
      <vt:lpstr>Das Besondere der heutigen Naturwissenschaft</vt:lpstr>
      <vt:lpstr>PowerPoint-Präsentation</vt:lpstr>
      <vt:lpstr>Transzendenz und das Wesen der Natur</vt:lpstr>
      <vt:lpstr>PowerPoint-Präsentation</vt:lpstr>
      <vt:lpstr>Gottes Eingriffe in die Welt</vt:lpstr>
      <vt:lpstr>PowerPoint-Präsentation</vt:lpstr>
      <vt:lpstr>Naturwissenschaften</vt:lpstr>
      <vt:lpstr>PowerPoint-Präsentation</vt:lpstr>
      <vt:lpstr>PowerPoint-Präsentation</vt:lpstr>
      <vt:lpstr>Warum gibt es in den Naturwissenschaften zwar Staunen,  - aber man rechnet nicht mit Wundern als Eingriffen Gottes?</vt:lpstr>
      <vt:lpstr>Gedankenexperiment: Eine Welt voller Wunder im Sinne einer Durchbrechung der Naturgesetze</vt:lpstr>
      <vt:lpstr>Eine Vermutung</vt:lpstr>
      <vt:lpstr>Herausforderungen der weiteren Facette Gottes</vt:lpstr>
      <vt:lpstr>Vielen Dank, dass Du Dich auf die Überlegungen eingelassen hast</vt:lpstr>
      <vt:lpstr>Zum Weiterdenken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Perspektivwechsel Gottes übersehene Facette</dc:title>
  <dc:creator>Klaus Bratengeier</dc:creator>
  <cp:lastModifiedBy>Klaus Bratengeier</cp:lastModifiedBy>
  <cp:revision>110</cp:revision>
  <cp:lastPrinted>2024-01-30T17:07:59Z</cp:lastPrinted>
  <dcterms:created xsi:type="dcterms:W3CDTF">2024-01-23T20:32:23Z</dcterms:created>
  <dcterms:modified xsi:type="dcterms:W3CDTF">2024-03-05T22:05:31Z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